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5143500" cx="9144000"/>
  <p:notesSz cx="6858000" cy="9144000"/>
  <p:embeddedFontLst>
    <p:embeddedFont>
      <p:font typeface="Roboto"/>
      <p:regular r:id="rId28"/>
      <p:bold r:id="rId29"/>
      <p:italic r:id="rId30"/>
      <p:boldItalic r:id="rId31"/>
    </p:embeddedFont>
    <p:embeddedFont>
      <p:font typeface="Roboto Medium"/>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6" roundtripDataSignature="AMtx7miZVH9sT0kfV1/EQhGmVDGeChgVB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Roboto-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oboto-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7.xml"/><Relationship Id="rId33" Type="http://schemas.openxmlformats.org/officeDocument/2006/relationships/font" Target="fonts/RobotoMedium-bold.fntdata"/><Relationship Id="rId10" Type="http://schemas.openxmlformats.org/officeDocument/2006/relationships/slide" Target="slides/slide6.xml"/><Relationship Id="rId32" Type="http://schemas.openxmlformats.org/officeDocument/2006/relationships/font" Target="fonts/RobotoMedium-regular.fntdata"/><Relationship Id="rId13" Type="http://schemas.openxmlformats.org/officeDocument/2006/relationships/slide" Target="slides/slide9.xml"/><Relationship Id="rId35" Type="http://schemas.openxmlformats.org/officeDocument/2006/relationships/font" Target="fonts/RobotoMedium-boldItalic.fntdata"/><Relationship Id="rId12" Type="http://schemas.openxmlformats.org/officeDocument/2006/relationships/slide" Target="slides/slide8.xml"/><Relationship Id="rId34" Type="http://schemas.openxmlformats.org/officeDocument/2006/relationships/font" Target="fonts/RobotoMedium-italic.fntdata"/><Relationship Id="rId15" Type="http://schemas.openxmlformats.org/officeDocument/2006/relationships/slide" Target="slides/slide11.xml"/><Relationship Id="rId14" Type="http://schemas.openxmlformats.org/officeDocument/2006/relationships/slide" Target="slides/slide10.xml"/><Relationship Id="rId36" Type="http://customschemas.google.com/relationships/presentationmetadata" Target="meta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6" name="Google Shape;47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2" name="Google Shape;48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3" name="Google Shape;48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0" name="Google Shape;49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6" name="Google Shape;50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5" name="Google Shape;51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Clean Cities and Communities is a U.S. Department of Energy partnership to advance clean transportation nationwide.</a:t>
            </a:r>
            <a:endParaRPr/>
          </a:p>
          <a:p>
            <a:pPr indent="-171450" lvl="0" marL="1714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So, what does that mean?</a:t>
            </a:r>
            <a:endParaRPr sz="1100">
              <a:latin typeface="Calibri"/>
              <a:ea typeface="Calibri"/>
              <a:cs typeface="Calibri"/>
              <a:sym typeface="Calibri"/>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Coalitions work locally in urban, suburban, and rural communities across the country. We advance affordable, efficient, and clean transportation, energy efficient mobility systems, and fuel-saving technologies and practices. </a:t>
            </a:r>
            <a:endParaRPr sz="1100">
              <a:latin typeface="Calibri"/>
              <a:ea typeface="Calibri"/>
              <a:cs typeface="Calibri"/>
              <a:sym typeface="Calibri"/>
            </a:endParaRPr>
          </a:p>
          <a:p>
            <a:pPr indent="-171450" lvl="0" marL="17145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Coalitions are </a:t>
            </a:r>
            <a:r>
              <a:rPr b="1" lang="en-US" sz="1100">
                <a:latin typeface="Calibri"/>
                <a:ea typeface="Calibri"/>
                <a:cs typeface="Calibri"/>
                <a:sym typeface="Calibri"/>
              </a:rPr>
              <a:t>partners</a:t>
            </a:r>
            <a:r>
              <a:rPr lang="en-US" sz="1100">
                <a:latin typeface="Calibri"/>
                <a:ea typeface="Calibri"/>
                <a:cs typeface="Calibri"/>
                <a:sym typeface="Calibri"/>
              </a:rPr>
              <a:t> with the U.S. Department of Energy, or DOE. We bring expertise from federal agencies, national laboratories, and fellow coalitions directly to the communities we serve to develop and implement clean transportation solutions based on our knowledge of local needs, opportunities, and markets. </a:t>
            </a:r>
            <a:endParaRPr sz="1100">
              <a:latin typeface="Calibri"/>
              <a:ea typeface="Calibri"/>
              <a:cs typeface="Calibri"/>
              <a:sym typeface="Calibri"/>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Our relationships allow us to build connections between DOE and local communities by leveraging national-level expertise to provide technical assistance to the regions we serve.</a:t>
            </a:r>
            <a:endParaRPr/>
          </a:p>
          <a:p>
            <a:pPr indent="-171450" lvl="0" marL="1714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We also share insights and feedback from our on-the-ground deployment efforts and local stakeholder engagement to inform DOE activities, resources, and priorities. It’s a collaborative feedback loop with the Technology Integration Program team in DOE’s Vehicle Technologies Office.</a:t>
            </a:r>
            <a:endParaRPr/>
          </a:p>
          <a:p>
            <a:pPr indent="-171450" lvl="0" marL="1714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Our coalition and the others around the country help local decision makers and fleets understand and implement clean transportation technologies and choices, including:</a:t>
            </a:r>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Shifting to affordable, efficient, and clean transportation fuels and technologies</a:t>
            </a:r>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Reducing greenhouse gas emissions</a:t>
            </a:r>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Assessing shared mobility options</a:t>
            </a:r>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Improving equitable access to advanced transportation.</a:t>
            </a:r>
            <a:endParaRPr/>
          </a:p>
        </p:txBody>
      </p:sp>
      <p:sp>
        <p:nvSpPr>
          <p:cNvPr id="516" name="Google Shape;51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SzPts val="1400"/>
              <a:buNone/>
            </a:pPr>
            <a:r>
              <a:rPr lang="en-US" sz="1800">
                <a:latin typeface="Calibri"/>
                <a:ea typeface="Calibri"/>
                <a:cs typeface="Calibri"/>
                <a:sym typeface="Calibri"/>
              </a:rPr>
              <a:t>Coalition staff provide technical expertise and hands-on problem-solving support to tailor clean transportation projects to unique needs. This expertise includes:</a:t>
            </a:r>
            <a:endParaRPr sz="1800">
              <a:latin typeface="Calibri"/>
              <a:ea typeface="Calibri"/>
              <a:cs typeface="Calibri"/>
              <a:sym typeface="Calibri"/>
            </a:endParaRPr>
          </a:p>
          <a:p>
            <a:pPr indent="-285750" lvl="0" marL="285750" marR="0" rtl="0" algn="l">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Evaluating the clean transportation technology options that meet on-the-ground needs and can reduce costs, energy consumption, and traffic congestion</a:t>
            </a:r>
            <a:endParaRPr sz="1800">
              <a:latin typeface="Calibri"/>
              <a:ea typeface="Calibri"/>
              <a:cs typeface="Calibri"/>
              <a:sym typeface="Calibri"/>
            </a:endParaRPr>
          </a:p>
          <a:p>
            <a:pPr indent="-285750" lvl="0" marL="285750" marR="0" rtl="0" algn="l">
              <a:lnSpc>
                <a:spcPct val="107000"/>
              </a:lnSpc>
              <a:spcBef>
                <a:spcPts val="0"/>
              </a:spcBef>
              <a:spcAft>
                <a:spcPts val="0"/>
              </a:spcAft>
              <a:buClr>
                <a:schemeClr val="dk1"/>
              </a:buClr>
              <a:buSzPts val="1800"/>
              <a:buFont typeface="Arial"/>
              <a:buChar char="•"/>
            </a:pPr>
            <a:r>
              <a:rPr lang="en-US" sz="1800">
                <a:latin typeface="Calibri"/>
                <a:ea typeface="Calibri"/>
                <a:cs typeface="Calibri"/>
                <a:sym typeface="Calibri"/>
              </a:rPr>
              <a:t>Developing strategies to reduce emissions of greenhouse gases and other pollutants</a:t>
            </a:r>
            <a:endParaRPr sz="1800">
              <a:latin typeface="Calibri"/>
              <a:ea typeface="Calibri"/>
              <a:cs typeface="Calibri"/>
              <a:sym typeface="Calibri"/>
            </a:endParaRPr>
          </a:p>
          <a:p>
            <a:pPr indent="-285750" lvl="0" marL="285750" marR="0" rtl="0" algn="l">
              <a:lnSpc>
                <a:spcPct val="107000"/>
              </a:lnSpc>
              <a:spcBef>
                <a:spcPts val="0"/>
              </a:spcBef>
              <a:spcAft>
                <a:spcPts val="0"/>
              </a:spcAft>
              <a:buClr>
                <a:schemeClr val="dk1"/>
              </a:buClr>
              <a:buSzPts val="1800"/>
              <a:buFont typeface="Arial"/>
              <a:buChar char="•"/>
            </a:pPr>
            <a:r>
              <a:rPr lang="en-US" sz="1800">
                <a:latin typeface="Calibri"/>
                <a:ea typeface="Calibri"/>
                <a:cs typeface="Calibri"/>
                <a:sym typeface="Calibri"/>
              </a:rPr>
              <a:t>Building collaborative relationships with communities, fleets, and industry partners to solve problems and identify and address technology barriers</a:t>
            </a:r>
            <a:endParaRPr sz="1800">
              <a:latin typeface="Calibri"/>
              <a:ea typeface="Calibri"/>
              <a:cs typeface="Calibri"/>
              <a:sym typeface="Calibri"/>
            </a:endParaRPr>
          </a:p>
          <a:p>
            <a:pPr indent="-285750" lvl="0" marL="285750" marR="0" rtl="0" algn="l">
              <a:lnSpc>
                <a:spcPct val="107000"/>
              </a:lnSpc>
              <a:spcBef>
                <a:spcPts val="0"/>
              </a:spcBef>
              <a:spcAft>
                <a:spcPts val="0"/>
              </a:spcAft>
              <a:buClr>
                <a:schemeClr val="dk1"/>
              </a:buClr>
              <a:buSzPts val="1800"/>
              <a:buFont typeface="Arial"/>
              <a:buChar char="•"/>
            </a:pPr>
            <a:r>
              <a:rPr lang="en-US" sz="1800">
                <a:latin typeface="Calibri"/>
                <a:ea typeface="Calibri"/>
                <a:cs typeface="Calibri"/>
                <a:sym typeface="Calibri"/>
              </a:rPr>
              <a:t>Identifying funding opportunities for clean transportation and assisting with navigating funding application processes. </a:t>
            </a:r>
            <a:endParaRPr/>
          </a:p>
          <a:p>
            <a:pPr indent="0" lvl="0" marL="0" rtl="0" algn="l">
              <a:lnSpc>
                <a:spcPct val="100000"/>
              </a:lnSpc>
              <a:spcBef>
                <a:spcPts val="800"/>
              </a:spcBef>
              <a:spcAft>
                <a:spcPts val="0"/>
              </a:spcAft>
              <a:buSzPts val="1400"/>
              <a:buNone/>
            </a:pPr>
            <a:r>
              <a:t/>
            </a:r>
            <a:endParaRPr/>
          </a:p>
        </p:txBody>
      </p:sp>
      <p:sp>
        <p:nvSpPr>
          <p:cNvPr id="526" name="Google Shape;52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9ff65c717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2" name="Google Shape;542;g39ff65c717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i="1" lang="en-US" sz="1100"/>
              <a:t>100 percent of the city’s 12,500 heavy-duty and off-road vehicles have completed the transition to renewable diesel, making New York City the first major East Coast city to implement this green technology at such a large scale. The transition will prevent 162 million pounds of global carbon dioxide emissions from entering the air every year, and it will serve as an important bridge fuel as viable electric versions of these vehicles are developed and placed into the market. </a:t>
            </a:r>
            <a:endParaRPr i="1" sz="1100"/>
          </a:p>
        </p:txBody>
      </p:sp>
      <p:sp>
        <p:nvSpPr>
          <p:cNvPr id="543" name="Google Shape;543;g39ff65c7176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9ff65c7176_0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5" name="Google Shape;585;g39ff65c7176_0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Now, I wanted to give a little more context behind this work and why we’re doing it. This quarterly working group session is a results of both Vermont and Maine Clean Communities receiving funding from the National Renewable Energy Lab, or NREL, to coordinate and convene these quarterly working group sessions.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We’ve learned a lot about renewable diesel since we started discussions with stakeholders and fleets in the Northeast over a year ago, which led to use hosting our first renewable diesel webinar in September of 2024. Building off the success from that webinar, we wanted to do a deeper dive to assess the current and future demand for renewable diesel, consider heavy-duty on- and off-road applications, and understand fueling needs, capacity, logistics and cost needed to bring RD further northern. </a:t>
            </a:r>
            <a:endParaRPr/>
          </a:p>
        </p:txBody>
      </p:sp>
      <p:sp>
        <p:nvSpPr>
          <p:cNvPr id="586" name="Google Shape;586;g39ff65c7176_0_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9ff65c7176_0_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0" name="Google Shape;600;g39ff65c7176_0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3" name="Google Shape;62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34514c30686_1_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Develop Long-term Fleet Decarbonization Strategy - Massport will complete fleet decarbonization studies and develop an Authority wide strategy to decarbonize light and heavy duty vehicles across aviation and maritime facilities. • Results of Goal 1: Massport completed the fleet decarbonization studies and began executing a sustainability plan for its vehicle fleet, including the purchase of more than 100 hybrid vehicles, plug-in hybrids, and electric vehicles (EVs). Massport is also advancing the use of renewable diesel after successfully completing a renewable diesel pilot project on diesel snow plows, on-airport and off airport buses, street sweepers and other equipment, which demonstrated that renewable diesel is a viable energy substitute for operational equipment and reducing emissions until electric or other technology zero-emissions equipment are commercially available. </a:t>
            </a:r>
            <a:endParaRPr/>
          </a:p>
        </p:txBody>
      </p:sp>
      <p:sp>
        <p:nvSpPr>
          <p:cNvPr id="644" name="Google Shape;644;g34514c30686_1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9ff65c7176_0_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 name="Google Shape;652;g39ff65c7176_0_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2000"/>
              <a:buNone/>
            </a:pPr>
            <a:r>
              <a:rPr b="1" lang="en-US" sz="1300"/>
              <a:t>Renewable Diesel </a:t>
            </a:r>
            <a:r>
              <a:rPr lang="en-US" sz="1300"/>
              <a:t>- fuel made from fats and oils, such as soybean oil or canola oil in depending on whether or not the fuel is domestically or internationally produced. It is processed to be chemically the same as petroleum diesel. </a:t>
            </a:r>
            <a:endParaRPr sz="1300"/>
          </a:p>
          <a:p>
            <a:pPr indent="0" lvl="0" marL="0" rtl="0" algn="l">
              <a:lnSpc>
                <a:spcPct val="90000"/>
              </a:lnSpc>
              <a:spcBef>
                <a:spcPts val="0"/>
              </a:spcBef>
              <a:spcAft>
                <a:spcPts val="0"/>
              </a:spcAft>
              <a:buSzPts val="2000"/>
              <a:buNone/>
            </a:pPr>
            <a:r>
              <a:t/>
            </a:r>
            <a:endParaRPr sz="1300"/>
          </a:p>
          <a:p>
            <a:pPr indent="0" lvl="0" marL="0" rtl="0" algn="l">
              <a:lnSpc>
                <a:spcPct val="90000"/>
              </a:lnSpc>
              <a:spcBef>
                <a:spcPts val="0"/>
              </a:spcBef>
              <a:spcAft>
                <a:spcPts val="0"/>
              </a:spcAft>
              <a:buSzPts val="2000"/>
              <a:buNone/>
            </a:pPr>
            <a:r>
              <a:rPr lang="en-US" sz="1300"/>
              <a:t>Meets the ASTM D975 specification for petroleum diesel.</a:t>
            </a:r>
            <a:br>
              <a:rPr lang="en-US" sz="1300"/>
            </a:br>
            <a:endParaRPr sz="1300"/>
          </a:p>
          <a:p>
            <a:pPr indent="0" lvl="0" marL="0" rtl="0" algn="l">
              <a:lnSpc>
                <a:spcPct val="90000"/>
              </a:lnSpc>
              <a:spcBef>
                <a:spcPts val="0"/>
              </a:spcBef>
              <a:spcAft>
                <a:spcPts val="0"/>
              </a:spcAft>
              <a:buSzPts val="2000"/>
              <a:buNone/>
            </a:pPr>
            <a:r>
              <a:rPr lang="en-US" sz="1100"/>
              <a:t>Both fuels produce </a:t>
            </a:r>
            <a:r>
              <a:rPr b="1" lang="en-US" sz="1100"/>
              <a:t>similar CO₂ per gallon burned</a:t>
            </a:r>
            <a:r>
              <a:rPr lang="en-US" sz="1100"/>
              <a:t>, but RD100 has much lower </a:t>
            </a:r>
            <a:r>
              <a:rPr b="1" lang="en-US" sz="1100"/>
              <a:t>lifecycle emissions, however </a:t>
            </a:r>
            <a:r>
              <a:rPr i="1" lang="en-US" sz="1100"/>
              <a:t>renewable diesel reduces carbon intensity on average by 65</a:t>
            </a:r>
            <a:r>
              <a:rPr lang="en-US" sz="1100"/>
              <a:t>% when compared with petroleum diesel.</a:t>
            </a:r>
            <a:endParaRPr/>
          </a:p>
        </p:txBody>
      </p:sp>
      <p:sp>
        <p:nvSpPr>
          <p:cNvPr id="653" name="Google Shape;653;g39ff65c7176_0_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34514c30686_1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2" name="Google Shape;672;g34514c30686_1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i="1" lang="en-US" sz="1100"/>
              <a:t>renewable diesel reduces carbon intensity on average by 65</a:t>
            </a:r>
            <a:r>
              <a:rPr lang="en-US" sz="1100"/>
              <a:t>% when compared with petroleum diesel.</a:t>
            </a:r>
            <a:endParaRPr/>
          </a:p>
        </p:txBody>
      </p:sp>
      <p:sp>
        <p:nvSpPr>
          <p:cNvPr id="673" name="Google Shape;673;g34514c30686_1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9ff65c7176_0_1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3" name="Google Shape;683;g39ff65c7176_0_1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Honorable mentions:</a:t>
            </a:r>
            <a:r>
              <a:rPr lang="en-US"/>
              <a:t> Yale</a:t>
            </a:r>
            <a:endParaRPr/>
          </a:p>
        </p:txBody>
      </p:sp>
      <p:sp>
        <p:nvSpPr>
          <p:cNvPr id="684" name="Google Shape;684;g39ff65c7176_0_1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39ff65c7176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7" name="Google Shape;697;g39ff65c7176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i="1" lang="en-US" sz="1100"/>
              <a:t>Public fueling stations. For the April 2025 report,</a:t>
            </a:r>
            <a:endParaRPr i="1" sz="1100"/>
          </a:p>
          <a:p>
            <a:pPr indent="0" lvl="0" marL="0" rtl="0" algn="l">
              <a:spcBef>
                <a:spcPts val="0"/>
              </a:spcBef>
              <a:spcAft>
                <a:spcPts val="0"/>
              </a:spcAft>
              <a:buClr>
                <a:schemeClr val="dk1"/>
              </a:buClr>
              <a:buSzPts val="1100"/>
              <a:buFont typeface="Arial"/>
              <a:buNone/>
            </a:pPr>
            <a:r>
              <a:rPr i="1" lang="en-US" sz="1100"/>
              <a:t>directors reported 113 RD prices from CA and one price each from Idaho, Montana and Wyoming. The average</a:t>
            </a:r>
            <a:endParaRPr i="1" sz="1100"/>
          </a:p>
          <a:p>
            <a:pPr indent="0" lvl="0" marL="0" rtl="0" algn="l">
              <a:spcBef>
                <a:spcPts val="0"/>
              </a:spcBef>
              <a:spcAft>
                <a:spcPts val="0"/>
              </a:spcAft>
              <a:buClr>
                <a:schemeClr val="dk1"/>
              </a:buClr>
              <a:buSzPts val="1100"/>
              <a:buFont typeface="Arial"/>
              <a:buNone/>
            </a:pPr>
            <a:r>
              <a:rPr i="1" lang="en-US" sz="1100"/>
              <a:t>retail price for RD in CA for this report was $4.94/gallon, while the average retail diesel price in CA was</a:t>
            </a:r>
            <a:endParaRPr i="1" sz="1100"/>
          </a:p>
          <a:p>
            <a:pPr indent="0" lvl="0" marL="0" rtl="0" algn="l">
              <a:spcBef>
                <a:spcPts val="0"/>
              </a:spcBef>
              <a:spcAft>
                <a:spcPts val="0"/>
              </a:spcAft>
              <a:buClr>
                <a:schemeClr val="dk1"/>
              </a:buClr>
              <a:buSzPts val="1100"/>
              <a:buFont typeface="Arial"/>
              <a:buNone/>
            </a:pPr>
            <a:r>
              <a:rPr i="1" lang="en-US" sz="1100"/>
              <a:t>$4.94/gallon. The three RD prices submitted from the other states were significantly lower than in CA, averaging</a:t>
            </a:r>
            <a:endParaRPr i="1" sz="1100"/>
          </a:p>
          <a:p>
            <a:pPr indent="0" lvl="0" marL="0" rtl="0" algn="l">
              <a:lnSpc>
                <a:spcPct val="100000"/>
              </a:lnSpc>
              <a:spcBef>
                <a:spcPts val="0"/>
              </a:spcBef>
              <a:spcAft>
                <a:spcPts val="0"/>
              </a:spcAft>
              <a:buSzPts val="1400"/>
              <a:buNone/>
            </a:pPr>
            <a:r>
              <a:rPr i="1" lang="en-US" sz="1100"/>
              <a:t>$4.30/gallon, bringing the overall average price of RD in this report to $4.92/gallon.</a:t>
            </a:r>
            <a:endParaRPr i="1" sz="1100"/>
          </a:p>
          <a:p>
            <a:pPr indent="-298450" lvl="0" marL="457200" rtl="0" algn="l">
              <a:lnSpc>
                <a:spcPct val="115000"/>
              </a:lnSpc>
              <a:spcBef>
                <a:spcPts val="0"/>
              </a:spcBef>
              <a:spcAft>
                <a:spcPts val="0"/>
              </a:spcAft>
              <a:buClr>
                <a:schemeClr val="dk1"/>
              </a:buClr>
              <a:buSzPts val="1100"/>
              <a:buChar char="●"/>
            </a:pPr>
            <a:r>
              <a:rPr lang="en-US" sz="1100"/>
              <a:t>Montana - Belgrade Cardlock, $4.49/gallon</a:t>
            </a:r>
            <a:endParaRPr sz="1100"/>
          </a:p>
          <a:p>
            <a:pPr indent="-298450" lvl="0" marL="457200" rtl="0" algn="l">
              <a:lnSpc>
                <a:spcPct val="115000"/>
              </a:lnSpc>
              <a:spcBef>
                <a:spcPts val="0"/>
              </a:spcBef>
              <a:spcAft>
                <a:spcPts val="0"/>
              </a:spcAft>
              <a:buClr>
                <a:schemeClr val="dk1"/>
              </a:buClr>
              <a:buSzPts val="1100"/>
              <a:buChar char="●"/>
            </a:pPr>
            <a:r>
              <a:rPr lang="en-US" sz="1100"/>
              <a:t>Idaho - Conrad &amp; Buffer Inc., $4.14/gallon</a:t>
            </a:r>
            <a:endParaRPr sz="1100"/>
          </a:p>
          <a:p>
            <a:pPr indent="-298450" lvl="0" marL="457200" rtl="0" algn="l">
              <a:lnSpc>
                <a:spcPct val="115000"/>
              </a:lnSpc>
              <a:spcBef>
                <a:spcPts val="0"/>
              </a:spcBef>
              <a:spcAft>
                <a:spcPts val="0"/>
              </a:spcAft>
              <a:buClr>
                <a:schemeClr val="dk1"/>
              </a:buClr>
              <a:buSzPts val="1100"/>
              <a:buChar char="●"/>
            </a:pPr>
            <a:r>
              <a:rPr lang="en-US" sz="1100"/>
              <a:t>Wyoming - Shell, (called them, didn’t pick up, left voicemail, hopefully they will call back)</a:t>
            </a:r>
            <a:endParaRPr sz="1100"/>
          </a:p>
          <a:p>
            <a:pPr indent="-298450" lvl="0" marL="457200" rtl="0" algn="l">
              <a:lnSpc>
                <a:spcPct val="115000"/>
              </a:lnSpc>
              <a:spcBef>
                <a:spcPts val="0"/>
              </a:spcBef>
              <a:spcAft>
                <a:spcPts val="0"/>
              </a:spcAft>
              <a:buClr>
                <a:schemeClr val="dk1"/>
              </a:buClr>
              <a:buSzPts val="1100"/>
              <a:buChar char="●"/>
            </a:pPr>
            <a:r>
              <a:rPr lang="en-US" sz="1100"/>
              <a:t>New Jersey - K W Rastail Oil Co., $4.39/gallon</a:t>
            </a:r>
            <a:endParaRPr sz="1100"/>
          </a:p>
          <a:p>
            <a:pPr indent="-298450" lvl="0" marL="457200" rtl="0" algn="l">
              <a:lnSpc>
                <a:spcPct val="115000"/>
              </a:lnSpc>
              <a:spcBef>
                <a:spcPts val="0"/>
              </a:spcBef>
              <a:spcAft>
                <a:spcPts val="0"/>
              </a:spcAft>
              <a:buClr>
                <a:schemeClr val="dk1"/>
              </a:buClr>
              <a:buSzPts val="1100"/>
              <a:buChar char="●"/>
            </a:pPr>
            <a:r>
              <a:rPr lang="en-US" sz="1100"/>
              <a:t>New York - Sonomax, $4.29/gallon</a:t>
            </a:r>
            <a:endParaRPr i="1" sz="1100"/>
          </a:p>
          <a:p>
            <a:pPr indent="0" lvl="0" marL="0" rtl="0" algn="l">
              <a:lnSpc>
                <a:spcPct val="100000"/>
              </a:lnSpc>
              <a:spcBef>
                <a:spcPts val="0"/>
              </a:spcBef>
              <a:spcAft>
                <a:spcPts val="0"/>
              </a:spcAft>
              <a:buSzPts val="1400"/>
              <a:buNone/>
            </a:pPr>
            <a:r>
              <a:t/>
            </a:r>
            <a:endParaRPr i="1" sz="1100"/>
          </a:p>
        </p:txBody>
      </p:sp>
      <p:sp>
        <p:nvSpPr>
          <p:cNvPr id="698" name="Google Shape;698;g39ff65c7176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39ff65c7176_0_1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8" name="Google Shape;708;g39ff65c7176_0_1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42 gallons per barrel. 2,875,000,000 gallons of 2023 consumption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The U.S. Energy Information Administration (EIA) increased its forecast for 2026 renewable diesel production in its latest Short-Term Energy Outlook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The EIA now predicts renewable diesel production will average 260,000 barrels per day in 2026, up from 210,000 barrels per day in 2025.  </a:t>
            </a:r>
            <a:br>
              <a:rPr lang="en-US"/>
            </a:br>
            <a:br>
              <a:rPr lang="en-US"/>
            </a:br>
            <a:r>
              <a:rPr lang="en-US"/>
              <a:t>The agency maintained its forecast that renewable diesel consumption will average 230,000 barrels per day in 2026. Renewable diesel consumption was at 240,000 barrels per day last year.</a:t>
            </a:r>
            <a:endParaRPr/>
          </a:p>
        </p:txBody>
      </p:sp>
      <p:sp>
        <p:nvSpPr>
          <p:cNvPr id="709" name="Google Shape;709;g39ff65c7176_0_1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39ff65c7176_0_1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8" name="Google Shape;718;g39ff65c7176_0_1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AFLEET Inputs - Alternative Fuel Life-Cycle Environmental and Economic Transportation</a:t>
            </a:r>
            <a:br>
              <a:rPr lang="en-US"/>
            </a:br>
            <a:endParaRPr/>
          </a:p>
          <a:p>
            <a:pPr indent="0" lvl="0" marL="0" rtl="0" algn="l">
              <a:lnSpc>
                <a:spcPct val="100000"/>
              </a:lnSpc>
              <a:spcBef>
                <a:spcPts val="0"/>
              </a:spcBef>
              <a:spcAft>
                <a:spcPts val="0"/>
              </a:spcAft>
              <a:buSzPts val="1400"/>
              <a:buNone/>
            </a:pPr>
            <a:r>
              <a:rPr lang="en-US"/>
              <a:t>comparing an EV, RD100 and diesel refuse truck with 1.7 mpge - EV 6.2 </a:t>
            </a:r>
            <a:endParaRPr/>
          </a:p>
          <a:p>
            <a:pPr indent="0" lvl="0" marL="0" rtl="0" algn="l">
              <a:lnSpc>
                <a:spcPct val="100000"/>
              </a:lnSpc>
              <a:spcBef>
                <a:spcPts val="0"/>
              </a:spcBef>
              <a:spcAft>
                <a:spcPts val="0"/>
              </a:spcAft>
              <a:buSzPts val="1400"/>
              <a:buNone/>
            </a:pPr>
            <a:r>
              <a:rPr lang="en-US"/>
              <a:t>23,000 miles per year over 15 years </a:t>
            </a:r>
            <a:endParaRPr/>
          </a:p>
          <a:p>
            <a:pPr indent="0" lvl="0" marL="0" rtl="0" algn="l">
              <a:lnSpc>
                <a:spcPct val="100000"/>
              </a:lnSpc>
              <a:spcBef>
                <a:spcPts val="0"/>
              </a:spcBef>
              <a:spcAft>
                <a:spcPts val="0"/>
              </a:spcAft>
              <a:buSzPts val="1400"/>
              <a:buNone/>
            </a:pPr>
            <a:r>
              <a:rPr lang="en-US"/>
              <a:t>Fuel prices - diesel: $3.85, electric $0.21 kwh, R100 $4.49</a:t>
            </a:r>
            <a:endParaRPr/>
          </a:p>
        </p:txBody>
      </p:sp>
      <p:sp>
        <p:nvSpPr>
          <p:cNvPr id="719" name="Google Shape;719;g39ff65c7176_0_1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36fcf19d1bd_2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9" name="Google Shape;749;g36fcf19d1bd_2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36fcf19d1bd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5" name="Google Shape;755;g36fcf19d1bd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Honorable mentions:</a:t>
            </a:r>
            <a:r>
              <a:rPr lang="en-US"/>
              <a:t> Yale</a:t>
            </a:r>
            <a:endParaRPr/>
          </a:p>
        </p:txBody>
      </p:sp>
      <p:sp>
        <p:nvSpPr>
          <p:cNvPr id="756" name="Google Shape;756;g36fcf19d1bd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7" name="Google Shape;76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3" name="Google Shape;77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0" name="Google Shape;78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7" name="Google Shape;82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Illustrated">
  <p:cSld name="Title Slide – Illustrated">
    <p:spTree>
      <p:nvGrpSpPr>
        <p:cNvPr id="12" name="Shape 12"/>
        <p:cNvGrpSpPr/>
        <p:nvPr/>
      </p:nvGrpSpPr>
      <p:grpSpPr>
        <a:xfrm>
          <a:off x="0" y="0"/>
          <a:ext cx="0" cy="0"/>
          <a:chOff x="0" y="0"/>
          <a:chExt cx="0" cy="0"/>
        </a:xfrm>
      </p:grpSpPr>
      <p:pic>
        <p:nvPicPr>
          <p:cNvPr descr="A green landscape with a bridge and buildings&#10;&#10;Description automatically generated" id="13" name="Google Shape;13;p20"/>
          <p:cNvPicPr preferRelativeResize="0"/>
          <p:nvPr/>
        </p:nvPicPr>
        <p:blipFill rotWithShape="1">
          <a:blip r:embed="rId2">
            <a:alphaModFix/>
          </a:blip>
          <a:srcRect b="0" l="0" r="0" t="0"/>
          <a:stretch/>
        </p:blipFill>
        <p:spPr>
          <a:xfrm>
            <a:off x="0" y="1"/>
            <a:ext cx="9144000" cy="5143500"/>
          </a:xfrm>
          <a:prstGeom prst="rect">
            <a:avLst/>
          </a:prstGeom>
          <a:noFill/>
          <a:ln>
            <a:noFill/>
          </a:ln>
        </p:spPr>
      </p:pic>
      <p:sp>
        <p:nvSpPr>
          <p:cNvPr id="14" name="Google Shape;14;p20"/>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15" name="Google Shape;15;p20"/>
          <p:cNvPicPr preferRelativeResize="0"/>
          <p:nvPr/>
        </p:nvPicPr>
        <p:blipFill rotWithShape="1">
          <a:blip r:embed="rId3">
            <a:alphaModFix/>
          </a:blip>
          <a:srcRect b="0" l="0" r="0" t="0"/>
          <a:stretch/>
        </p:blipFill>
        <p:spPr>
          <a:xfrm>
            <a:off x="552077" y="348654"/>
            <a:ext cx="2721748" cy="1020656"/>
          </a:xfrm>
          <a:prstGeom prst="rect">
            <a:avLst/>
          </a:prstGeom>
          <a:noFill/>
          <a:ln>
            <a:noFill/>
          </a:ln>
        </p:spPr>
      </p:pic>
      <p:sp>
        <p:nvSpPr>
          <p:cNvPr id="16" name="Google Shape;16;p20"/>
          <p:cNvSpPr txBox="1"/>
          <p:nvPr>
            <p:ph type="title"/>
          </p:nvPr>
        </p:nvSpPr>
        <p:spPr>
          <a:xfrm>
            <a:off x="552077" y="2884449"/>
            <a:ext cx="4971494" cy="908019"/>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lt1"/>
              </a:buClr>
              <a:buSzPts val="2800"/>
              <a:buFont typeface="Arial"/>
              <a:buNone/>
              <a:defRPr b="1" sz="28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0"/>
          <p:cNvSpPr txBox="1"/>
          <p:nvPr>
            <p:ph idx="1" type="body"/>
          </p:nvPr>
        </p:nvSpPr>
        <p:spPr>
          <a:xfrm>
            <a:off x="555295" y="4358947"/>
            <a:ext cx="4968275" cy="421209"/>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lt1"/>
              </a:buClr>
              <a:buSzPts val="1400"/>
              <a:buNone/>
              <a:defRPr sz="1400">
                <a:solidFill>
                  <a:schemeClr val="lt1"/>
                </a:solidFill>
              </a:defRPr>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Photo">
  <p:cSld name="4-Icons Slide – Photo">
    <p:spTree>
      <p:nvGrpSpPr>
        <p:cNvPr id="18" name="Shape 18"/>
        <p:cNvGrpSpPr/>
        <p:nvPr/>
      </p:nvGrpSpPr>
      <p:grpSpPr>
        <a:xfrm>
          <a:off x="0" y="0"/>
          <a:ext cx="0" cy="0"/>
          <a:chOff x="0" y="0"/>
          <a:chExt cx="0" cy="0"/>
        </a:xfrm>
      </p:grpSpPr>
      <p:sp>
        <p:nvSpPr>
          <p:cNvPr id="19" name="Google Shape;19;p2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 name="Google Shape;20;p21"/>
          <p:cNvSpPr txBox="1"/>
          <p:nvPr>
            <p:ph idx="1"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 name="Google Shape;21;p21"/>
          <p:cNvSpPr txBox="1"/>
          <p:nvPr>
            <p:ph idx="2"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 name="Google Shape;22;p21"/>
          <p:cNvSpPr txBox="1"/>
          <p:nvPr>
            <p:ph idx="3"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 name="Google Shape;23;p21"/>
          <p:cNvSpPr txBox="1"/>
          <p:nvPr>
            <p:ph idx="4"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21"/>
          <p:cNvSpPr txBox="1"/>
          <p:nvPr>
            <p:ph idx="5"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 name="Google Shape;25;p21"/>
          <p:cNvSpPr txBox="1"/>
          <p:nvPr>
            <p:ph idx="6"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 name="Google Shape;26;p21"/>
          <p:cNvSpPr txBox="1"/>
          <p:nvPr>
            <p:ph idx="7"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 name="Google Shape;27;p21"/>
          <p:cNvSpPr txBox="1"/>
          <p:nvPr>
            <p:ph idx="8"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8" name="Google Shape;28;p21"/>
          <p:cNvSpPr/>
          <p:nvPr>
            <p:ph idx="9" type="pic"/>
          </p:nvPr>
        </p:nvSpPr>
        <p:spPr>
          <a:xfrm>
            <a:off x="4846289" y="545717"/>
            <a:ext cx="647700" cy="647700"/>
          </a:xfrm>
          <a:prstGeom prst="rect">
            <a:avLst/>
          </a:prstGeom>
          <a:noFill/>
          <a:ln>
            <a:noFill/>
          </a:ln>
        </p:spPr>
      </p:sp>
      <p:sp>
        <p:nvSpPr>
          <p:cNvPr id="29" name="Google Shape;29;p21"/>
          <p:cNvSpPr/>
          <p:nvPr>
            <p:ph idx="13" type="pic"/>
          </p:nvPr>
        </p:nvSpPr>
        <p:spPr>
          <a:xfrm>
            <a:off x="4846289" y="1650617"/>
            <a:ext cx="647700" cy="647700"/>
          </a:xfrm>
          <a:prstGeom prst="rect">
            <a:avLst/>
          </a:prstGeom>
          <a:noFill/>
          <a:ln>
            <a:noFill/>
          </a:ln>
        </p:spPr>
      </p:sp>
      <p:sp>
        <p:nvSpPr>
          <p:cNvPr id="30" name="Google Shape;30;p21"/>
          <p:cNvSpPr/>
          <p:nvPr>
            <p:ph idx="14" type="pic"/>
          </p:nvPr>
        </p:nvSpPr>
        <p:spPr>
          <a:xfrm>
            <a:off x="4846289" y="2747897"/>
            <a:ext cx="647700" cy="647700"/>
          </a:xfrm>
          <a:prstGeom prst="rect">
            <a:avLst/>
          </a:prstGeom>
          <a:noFill/>
          <a:ln>
            <a:noFill/>
          </a:ln>
        </p:spPr>
      </p:sp>
      <p:sp>
        <p:nvSpPr>
          <p:cNvPr id="31" name="Google Shape;31;p21"/>
          <p:cNvSpPr/>
          <p:nvPr>
            <p:ph idx="15" type="pic"/>
          </p:nvPr>
        </p:nvSpPr>
        <p:spPr>
          <a:xfrm>
            <a:off x="4846289" y="3852797"/>
            <a:ext cx="647700" cy="647700"/>
          </a:xfrm>
          <a:prstGeom prst="rect">
            <a:avLst/>
          </a:prstGeom>
          <a:noFill/>
          <a:ln>
            <a:noFill/>
          </a:ln>
        </p:spPr>
      </p:sp>
      <p:sp>
        <p:nvSpPr>
          <p:cNvPr id="32" name="Google Shape;32;p21"/>
          <p:cNvSpPr/>
          <p:nvPr>
            <p:ph idx="16" type="pic"/>
          </p:nvPr>
        </p:nvSpPr>
        <p:spPr>
          <a:xfrm>
            <a:off x="0" y="6394"/>
            <a:ext cx="4846289" cy="5149896"/>
          </a:xfrm>
          <a:prstGeom prst="rect">
            <a:avLst/>
          </a:prstGeom>
          <a:solidFill>
            <a:srgbClr val="E6E8E8"/>
          </a:solidFill>
          <a:ln>
            <a:noFill/>
          </a:ln>
        </p:spPr>
      </p:sp>
      <p:sp>
        <p:nvSpPr>
          <p:cNvPr id="33" name="Google Shape;33;p2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4" name="Google Shape;34;p2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hoto">
  <p:cSld name="Title Slide – Photo">
    <p:spTree>
      <p:nvGrpSpPr>
        <p:cNvPr id="35" name="Shape 35"/>
        <p:cNvGrpSpPr/>
        <p:nvPr/>
      </p:nvGrpSpPr>
      <p:grpSpPr>
        <a:xfrm>
          <a:off x="0" y="0"/>
          <a:ext cx="0" cy="0"/>
          <a:chOff x="0" y="0"/>
          <a:chExt cx="0" cy="0"/>
        </a:xfrm>
      </p:grpSpPr>
      <p:sp>
        <p:nvSpPr>
          <p:cNvPr id="36" name="Google Shape;36;p25"/>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dk1"/>
              </a:buClr>
              <a:buSzPts val="2800"/>
              <a:buFont typeface="Arial"/>
              <a:buNone/>
              <a:defRPr b="1" sz="2800"/>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5"/>
          <p:cNvSpPr txBox="1"/>
          <p:nvPr>
            <p:ph idx="1" type="body"/>
          </p:nvPr>
        </p:nvSpPr>
        <p:spPr>
          <a:xfrm>
            <a:off x="555296" y="3552680"/>
            <a:ext cx="2990850" cy="73183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 name="Google Shape;38;p25"/>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39" name="Google Shape;39;p25"/>
          <p:cNvPicPr preferRelativeResize="0"/>
          <p:nvPr/>
        </p:nvPicPr>
        <p:blipFill rotWithShape="1">
          <a:blip r:embed="rId2">
            <a:alphaModFix/>
          </a:blip>
          <a:srcRect b="0" l="0" r="0" t="0"/>
          <a:stretch/>
        </p:blipFill>
        <p:spPr>
          <a:xfrm>
            <a:off x="552077" y="348654"/>
            <a:ext cx="2721748" cy="1020656"/>
          </a:xfrm>
          <a:prstGeom prst="rect">
            <a:avLst/>
          </a:prstGeom>
          <a:noFill/>
          <a:ln>
            <a:noFill/>
          </a:ln>
        </p:spPr>
      </p:pic>
      <p:sp>
        <p:nvSpPr>
          <p:cNvPr id="40" name="Google Shape;40;p25"/>
          <p:cNvSpPr/>
          <p:nvPr>
            <p:ph idx="2" type="pic"/>
          </p:nvPr>
        </p:nvSpPr>
        <p:spPr>
          <a:xfrm>
            <a:off x="4265080" y="-34599"/>
            <a:ext cx="4878920" cy="5178099"/>
          </a:xfrm>
          <a:prstGeom prst="rect">
            <a:avLst/>
          </a:prstGeom>
          <a:solidFill>
            <a:srgbClr val="E6E8E8"/>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Blue">
  <p:cSld name="Text Slide – Blue">
    <p:spTree>
      <p:nvGrpSpPr>
        <p:cNvPr id="41" name="Shape 41"/>
        <p:cNvGrpSpPr/>
        <p:nvPr/>
      </p:nvGrpSpPr>
      <p:grpSpPr>
        <a:xfrm>
          <a:off x="0" y="0"/>
          <a:ext cx="0" cy="0"/>
          <a:chOff x="0" y="0"/>
          <a:chExt cx="0" cy="0"/>
        </a:xfrm>
      </p:grpSpPr>
      <p:sp>
        <p:nvSpPr>
          <p:cNvPr id="42" name="Google Shape;42;p22"/>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2"/>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 name="Google Shape;44;p2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5" name="Google Shape;45;p2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6" name="Google Shape;46;p22"/>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nly Slide">
  <p:cSld name="Text-Only Slide">
    <p:spTree>
      <p:nvGrpSpPr>
        <p:cNvPr id="47" name="Shape 47"/>
        <p:cNvGrpSpPr/>
        <p:nvPr/>
      </p:nvGrpSpPr>
      <p:grpSpPr>
        <a:xfrm>
          <a:off x="0" y="0"/>
          <a:ext cx="0" cy="0"/>
          <a:chOff x="0" y="0"/>
          <a:chExt cx="0" cy="0"/>
        </a:xfrm>
      </p:grpSpPr>
      <p:sp>
        <p:nvSpPr>
          <p:cNvPr id="48" name="Google Shape;48;p23"/>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3"/>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 name="Google Shape;50;p2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1" name="Google Shape;51;p2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Blue">
  <p:cSld name="4-Icons Slide (All Colors) – Blue">
    <p:spTree>
      <p:nvGrpSpPr>
        <p:cNvPr id="52" name="Shape 52"/>
        <p:cNvGrpSpPr/>
        <p:nvPr/>
      </p:nvGrpSpPr>
      <p:grpSpPr>
        <a:xfrm>
          <a:off x="0" y="0"/>
          <a:ext cx="0" cy="0"/>
          <a:chOff x="0" y="0"/>
          <a:chExt cx="0" cy="0"/>
        </a:xfrm>
      </p:grpSpPr>
      <p:sp>
        <p:nvSpPr>
          <p:cNvPr id="53" name="Google Shape;53;p24"/>
          <p:cNvSpPr txBox="1"/>
          <p:nvPr>
            <p:ph type="title"/>
          </p:nvPr>
        </p:nvSpPr>
        <p:spPr>
          <a:xfrm>
            <a:off x="246405" y="529177"/>
            <a:ext cx="3959835" cy="327471"/>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4"/>
          <p:cNvSpPr txBox="1"/>
          <p:nvPr>
            <p:ph idx="1" type="body"/>
          </p:nvPr>
        </p:nvSpPr>
        <p:spPr>
          <a:xfrm>
            <a:off x="246405" y="1162245"/>
            <a:ext cx="3959835" cy="1292197"/>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 name="Google Shape;55;p24"/>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6" name="Google Shape;56;p24"/>
          <p:cNvSpPr txBox="1"/>
          <p:nvPr>
            <p:ph idx="3" type="body"/>
          </p:nvPr>
        </p:nvSpPr>
        <p:spPr>
          <a:xfrm>
            <a:off x="246405"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 name="Google Shape;57;p24"/>
          <p:cNvSpPr txBox="1"/>
          <p:nvPr>
            <p:ph idx="4" type="body"/>
          </p:nvPr>
        </p:nvSpPr>
        <p:spPr>
          <a:xfrm>
            <a:off x="2446179"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8" name="Google Shape;58;p24"/>
          <p:cNvSpPr txBox="1"/>
          <p:nvPr>
            <p:ph idx="5" type="body"/>
          </p:nvPr>
        </p:nvSpPr>
        <p:spPr>
          <a:xfrm>
            <a:off x="2446179"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9" name="Google Shape;59;p24"/>
          <p:cNvSpPr txBox="1"/>
          <p:nvPr>
            <p:ph idx="6" type="body"/>
          </p:nvPr>
        </p:nvSpPr>
        <p:spPr>
          <a:xfrm>
            <a:off x="4645953"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0" name="Google Shape;60;p24"/>
          <p:cNvSpPr txBox="1"/>
          <p:nvPr>
            <p:ph idx="7" type="body"/>
          </p:nvPr>
        </p:nvSpPr>
        <p:spPr>
          <a:xfrm>
            <a:off x="4645953"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1" name="Google Shape;61;p24"/>
          <p:cNvSpPr txBox="1"/>
          <p:nvPr>
            <p:ph idx="8" type="body"/>
          </p:nvPr>
        </p:nvSpPr>
        <p:spPr>
          <a:xfrm>
            <a:off x="6858961"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2" name="Google Shape;62;p24"/>
          <p:cNvSpPr txBox="1"/>
          <p:nvPr>
            <p:ph idx="9" type="body"/>
          </p:nvPr>
        </p:nvSpPr>
        <p:spPr>
          <a:xfrm>
            <a:off x="6858961"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3" name="Google Shape;63;p24"/>
          <p:cNvSpPr/>
          <p:nvPr/>
        </p:nvSpPr>
        <p:spPr>
          <a:xfrm>
            <a:off x="825366" y="2679270"/>
            <a:ext cx="825500" cy="8255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 name="Google Shape;64;p24"/>
          <p:cNvSpPr/>
          <p:nvPr>
            <p:ph idx="13" type="pic"/>
          </p:nvPr>
        </p:nvSpPr>
        <p:spPr>
          <a:xfrm>
            <a:off x="944170" y="2798074"/>
            <a:ext cx="587891" cy="587891"/>
          </a:xfrm>
          <a:prstGeom prst="rect">
            <a:avLst/>
          </a:prstGeom>
          <a:noFill/>
          <a:ln>
            <a:noFill/>
          </a:ln>
        </p:spPr>
      </p:sp>
      <p:sp>
        <p:nvSpPr>
          <p:cNvPr id="65" name="Google Shape;65;p2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6" name="Google Shape;66;p2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7" name="Google Shape;67;p24"/>
          <p:cNvSpPr/>
          <p:nvPr/>
        </p:nvSpPr>
        <p:spPr>
          <a:xfrm>
            <a:off x="3102283" y="2679270"/>
            <a:ext cx="825500" cy="8255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 name="Google Shape;68;p24"/>
          <p:cNvSpPr/>
          <p:nvPr>
            <p:ph idx="14" type="pic"/>
          </p:nvPr>
        </p:nvSpPr>
        <p:spPr>
          <a:xfrm>
            <a:off x="3221087" y="2798074"/>
            <a:ext cx="587891" cy="587891"/>
          </a:xfrm>
          <a:prstGeom prst="rect">
            <a:avLst/>
          </a:prstGeom>
          <a:noFill/>
          <a:ln>
            <a:noFill/>
          </a:ln>
        </p:spPr>
      </p:sp>
      <p:sp>
        <p:nvSpPr>
          <p:cNvPr id="69" name="Google Shape;69;p24"/>
          <p:cNvSpPr/>
          <p:nvPr/>
        </p:nvSpPr>
        <p:spPr>
          <a:xfrm>
            <a:off x="5239920" y="2679270"/>
            <a:ext cx="825500" cy="8255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0" name="Google Shape;70;p24"/>
          <p:cNvSpPr/>
          <p:nvPr>
            <p:ph idx="15" type="pic"/>
          </p:nvPr>
        </p:nvSpPr>
        <p:spPr>
          <a:xfrm>
            <a:off x="5358724" y="2798074"/>
            <a:ext cx="587891" cy="587891"/>
          </a:xfrm>
          <a:prstGeom prst="rect">
            <a:avLst/>
          </a:prstGeom>
          <a:noFill/>
          <a:ln>
            <a:noFill/>
          </a:ln>
        </p:spPr>
      </p:sp>
      <p:sp>
        <p:nvSpPr>
          <p:cNvPr id="71" name="Google Shape;71;p24"/>
          <p:cNvSpPr/>
          <p:nvPr/>
        </p:nvSpPr>
        <p:spPr>
          <a:xfrm>
            <a:off x="7377557" y="2679270"/>
            <a:ext cx="825500" cy="8255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 name="Google Shape;72;p24"/>
          <p:cNvSpPr/>
          <p:nvPr>
            <p:ph idx="16" type="pic"/>
          </p:nvPr>
        </p:nvSpPr>
        <p:spPr>
          <a:xfrm>
            <a:off x="7496361" y="2798074"/>
            <a:ext cx="587891" cy="587891"/>
          </a:xfrm>
          <a:prstGeom prst="rect">
            <a:avLst/>
          </a:prstGeom>
          <a:noFill/>
          <a:ln>
            <a:noFill/>
          </a:ln>
        </p:spPr>
      </p:sp>
      <p:sp>
        <p:nvSpPr>
          <p:cNvPr id="73" name="Google Shape;73;p24"/>
          <p:cNvSpPr/>
          <p:nvPr/>
        </p:nvSpPr>
        <p:spPr>
          <a:xfrm rot="10800000">
            <a:off x="4755097" y="0"/>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Green">
  <p:cSld name="3-Icons Slide – Green">
    <p:spTree>
      <p:nvGrpSpPr>
        <p:cNvPr id="74" name="Shape 74"/>
        <p:cNvGrpSpPr/>
        <p:nvPr/>
      </p:nvGrpSpPr>
      <p:grpSpPr>
        <a:xfrm>
          <a:off x="0" y="0"/>
          <a:ext cx="0" cy="0"/>
          <a:chOff x="0" y="0"/>
          <a:chExt cx="0" cy="0"/>
        </a:xfrm>
      </p:grpSpPr>
      <p:sp>
        <p:nvSpPr>
          <p:cNvPr id="75" name="Google Shape;75;p26"/>
          <p:cNvSpPr/>
          <p:nvPr/>
        </p:nvSpPr>
        <p:spPr>
          <a:xfrm>
            <a:off x="3850105" y="-28763"/>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 name="Google Shape;76;p26"/>
          <p:cNvSpPr/>
          <p:nvPr/>
        </p:nvSpPr>
        <p:spPr>
          <a:xfrm>
            <a:off x="4848726" y="74905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7" name="Google Shape;77;p26"/>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6"/>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9" name="Google Shape;79;p26"/>
          <p:cNvSpPr txBox="1"/>
          <p:nvPr>
            <p:ph idx="2" type="body"/>
          </p:nvPr>
        </p:nvSpPr>
        <p:spPr>
          <a:xfrm>
            <a:off x="5775826" y="83733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0" name="Google Shape;80;p26"/>
          <p:cNvSpPr txBox="1"/>
          <p:nvPr>
            <p:ph idx="3" type="body"/>
          </p:nvPr>
        </p:nvSpPr>
        <p:spPr>
          <a:xfrm>
            <a:off x="5775826" y="113204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26"/>
          <p:cNvSpPr/>
          <p:nvPr>
            <p:ph idx="4" type="pic"/>
          </p:nvPr>
        </p:nvSpPr>
        <p:spPr>
          <a:xfrm>
            <a:off x="4983263" y="883592"/>
            <a:ext cx="556426" cy="556426"/>
          </a:xfrm>
          <a:prstGeom prst="rect">
            <a:avLst/>
          </a:prstGeom>
          <a:noFill/>
          <a:ln>
            <a:noFill/>
          </a:ln>
        </p:spPr>
      </p:sp>
      <p:sp>
        <p:nvSpPr>
          <p:cNvPr id="82" name="Google Shape;82;p26"/>
          <p:cNvSpPr txBox="1"/>
          <p:nvPr>
            <p:ph idx="5" type="body"/>
          </p:nvPr>
        </p:nvSpPr>
        <p:spPr>
          <a:xfrm>
            <a:off x="5775826" y="190350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3" name="Google Shape;83;p26"/>
          <p:cNvSpPr txBox="1"/>
          <p:nvPr>
            <p:ph idx="6" type="body"/>
          </p:nvPr>
        </p:nvSpPr>
        <p:spPr>
          <a:xfrm>
            <a:off x="5775826" y="219820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4" name="Google Shape;84;p26"/>
          <p:cNvSpPr txBox="1"/>
          <p:nvPr>
            <p:ph idx="7" type="body"/>
          </p:nvPr>
        </p:nvSpPr>
        <p:spPr>
          <a:xfrm>
            <a:off x="5775826" y="300399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 name="Google Shape;85;p26"/>
          <p:cNvSpPr txBox="1"/>
          <p:nvPr>
            <p:ph idx="8" type="body"/>
          </p:nvPr>
        </p:nvSpPr>
        <p:spPr>
          <a:xfrm>
            <a:off x="5775826" y="329870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6" name="Google Shape;86;p26"/>
          <p:cNvSpPr/>
          <p:nvPr/>
        </p:nvSpPr>
        <p:spPr>
          <a:xfrm>
            <a:off x="4848726" y="183892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7" name="Google Shape;87;p26"/>
          <p:cNvSpPr/>
          <p:nvPr>
            <p:ph idx="9" type="pic"/>
          </p:nvPr>
        </p:nvSpPr>
        <p:spPr>
          <a:xfrm>
            <a:off x="4983263" y="1973458"/>
            <a:ext cx="556426" cy="556426"/>
          </a:xfrm>
          <a:prstGeom prst="rect">
            <a:avLst/>
          </a:prstGeom>
          <a:noFill/>
          <a:ln>
            <a:noFill/>
          </a:ln>
        </p:spPr>
      </p:sp>
      <p:sp>
        <p:nvSpPr>
          <p:cNvPr id="88" name="Google Shape;88;p26"/>
          <p:cNvSpPr/>
          <p:nvPr/>
        </p:nvSpPr>
        <p:spPr>
          <a:xfrm>
            <a:off x="4848726" y="292878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9" name="Google Shape;89;p26"/>
          <p:cNvSpPr/>
          <p:nvPr>
            <p:ph idx="13" type="pic"/>
          </p:nvPr>
        </p:nvSpPr>
        <p:spPr>
          <a:xfrm>
            <a:off x="4983263" y="3063324"/>
            <a:ext cx="556426" cy="556426"/>
          </a:xfrm>
          <a:prstGeom prst="rect">
            <a:avLst/>
          </a:prstGeom>
          <a:noFill/>
          <a:ln>
            <a:noFill/>
          </a:ln>
        </p:spPr>
      </p:sp>
      <p:sp>
        <p:nvSpPr>
          <p:cNvPr id="90" name="Google Shape;90;p2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1" name="Google Shape;91;p2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Green">
  <p:cSld name="4-Icons Highlight Slide – Green">
    <p:spTree>
      <p:nvGrpSpPr>
        <p:cNvPr id="92" name="Shape 92"/>
        <p:cNvGrpSpPr/>
        <p:nvPr/>
      </p:nvGrpSpPr>
      <p:grpSpPr>
        <a:xfrm>
          <a:off x="0" y="0"/>
          <a:ext cx="0" cy="0"/>
          <a:chOff x="0" y="0"/>
          <a:chExt cx="0" cy="0"/>
        </a:xfrm>
      </p:grpSpPr>
      <p:sp>
        <p:nvSpPr>
          <p:cNvPr id="93" name="Google Shape;93;p27"/>
          <p:cNvSpPr/>
          <p:nvPr/>
        </p:nvSpPr>
        <p:spPr>
          <a:xfrm>
            <a:off x="414338"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 name="Google Shape;94;p27"/>
          <p:cNvSpPr/>
          <p:nvPr/>
        </p:nvSpPr>
        <p:spPr>
          <a:xfrm>
            <a:off x="2282680"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 name="Google Shape;95;p27"/>
          <p:cNvSpPr/>
          <p:nvPr/>
        </p:nvSpPr>
        <p:spPr>
          <a:xfrm>
            <a:off x="414338"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 name="Google Shape;96;p27"/>
          <p:cNvSpPr/>
          <p:nvPr/>
        </p:nvSpPr>
        <p:spPr>
          <a:xfrm>
            <a:off x="2282680"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 name="Google Shape;97;p27"/>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8" name="Google Shape;98;p27"/>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 name="Google Shape;99;p27"/>
          <p:cNvSpPr/>
          <p:nvPr>
            <p:ph idx="2" type="pic"/>
          </p:nvPr>
        </p:nvSpPr>
        <p:spPr>
          <a:xfrm>
            <a:off x="4572000" y="3827918"/>
            <a:ext cx="531546" cy="531546"/>
          </a:xfrm>
          <a:prstGeom prst="rect">
            <a:avLst/>
          </a:prstGeom>
          <a:noFill/>
          <a:ln>
            <a:noFill/>
          </a:ln>
        </p:spPr>
      </p:sp>
      <p:sp>
        <p:nvSpPr>
          <p:cNvPr id="100" name="Google Shape;100;p27"/>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7"/>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2" name="Google Shape;102;p27"/>
          <p:cNvSpPr/>
          <p:nvPr/>
        </p:nvSpPr>
        <p:spPr>
          <a:xfrm>
            <a:off x="817558"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3" name="Google Shape;103;p27"/>
          <p:cNvSpPr/>
          <p:nvPr>
            <p:ph idx="3" type="pic"/>
          </p:nvPr>
        </p:nvSpPr>
        <p:spPr>
          <a:xfrm>
            <a:off x="952095" y="949647"/>
            <a:ext cx="556426" cy="556426"/>
          </a:xfrm>
          <a:prstGeom prst="rect">
            <a:avLst/>
          </a:prstGeom>
          <a:noFill/>
          <a:ln>
            <a:noFill/>
          </a:ln>
        </p:spPr>
      </p:sp>
      <p:sp>
        <p:nvSpPr>
          <p:cNvPr id="104" name="Google Shape;104;p27"/>
          <p:cNvSpPr/>
          <p:nvPr/>
        </p:nvSpPr>
        <p:spPr>
          <a:xfrm>
            <a:off x="2690842"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5" name="Google Shape;105;p27"/>
          <p:cNvSpPr/>
          <p:nvPr>
            <p:ph idx="4" type="pic"/>
          </p:nvPr>
        </p:nvSpPr>
        <p:spPr>
          <a:xfrm>
            <a:off x="2825379" y="949647"/>
            <a:ext cx="556426" cy="556426"/>
          </a:xfrm>
          <a:prstGeom prst="rect">
            <a:avLst/>
          </a:prstGeom>
          <a:noFill/>
          <a:ln>
            <a:noFill/>
          </a:ln>
        </p:spPr>
      </p:sp>
      <p:sp>
        <p:nvSpPr>
          <p:cNvPr id="106" name="Google Shape;106;p27"/>
          <p:cNvSpPr/>
          <p:nvPr/>
        </p:nvSpPr>
        <p:spPr>
          <a:xfrm>
            <a:off x="817558"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7" name="Google Shape;107;p27"/>
          <p:cNvSpPr/>
          <p:nvPr>
            <p:ph idx="5" type="pic"/>
          </p:nvPr>
        </p:nvSpPr>
        <p:spPr>
          <a:xfrm>
            <a:off x="952095" y="2852588"/>
            <a:ext cx="556426" cy="556426"/>
          </a:xfrm>
          <a:prstGeom prst="rect">
            <a:avLst/>
          </a:prstGeom>
          <a:noFill/>
          <a:ln>
            <a:noFill/>
          </a:ln>
        </p:spPr>
      </p:sp>
      <p:sp>
        <p:nvSpPr>
          <p:cNvPr id="108" name="Google Shape;108;p27"/>
          <p:cNvSpPr/>
          <p:nvPr/>
        </p:nvSpPr>
        <p:spPr>
          <a:xfrm>
            <a:off x="2690842"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 name="Google Shape;109;p27"/>
          <p:cNvSpPr/>
          <p:nvPr>
            <p:ph idx="6" type="pic"/>
          </p:nvPr>
        </p:nvSpPr>
        <p:spPr>
          <a:xfrm>
            <a:off x="2825379" y="2852588"/>
            <a:ext cx="556426" cy="556426"/>
          </a:xfrm>
          <a:prstGeom prst="rect">
            <a:avLst/>
          </a:prstGeom>
          <a:noFill/>
          <a:ln>
            <a:noFill/>
          </a:ln>
        </p:spPr>
      </p:sp>
      <p:sp>
        <p:nvSpPr>
          <p:cNvPr id="110" name="Google Shape;110;p27"/>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1" name="Google Shape;111;p27"/>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2" name="Google Shape;112;p27"/>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3" name="Google Shape;113;p27"/>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4" name="Google Shape;114;p2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15" name="Google Shape;115;p2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16" name="Google Shape;116;p27"/>
          <p:cNvSpPr txBox="1"/>
          <p:nvPr>
            <p:ph idx="14"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Green">
  <p:cSld name="Text Slide – Green">
    <p:spTree>
      <p:nvGrpSpPr>
        <p:cNvPr id="117" name="Shape 117"/>
        <p:cNvGrpSpPr/>
        <p:nvPr/>
      </p:nvGrpSpPr>
      <p:grpSpPr>
        <a:xfrm>
          <a:off x="0" y="0"/>
          <a:ext cx="0" cy="0"/>
          <a:chOff x="0" y="0"/>
          <a:chExt cx="0" cy="0"/>
        </a:xfrm>
      </p:grpSpPr>
      <p:sp>
        <p:nvSpPr>
          <p:cNvPr id="118" name="Google Shape;118;p30"/>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30"/>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0" name="Google Shape;120;p3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21" name="Google Shape;121;p3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22" name="Google Shape;122;p30"/>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 Photo">
  <p:cSld name="Closing Slide – Photo">
    <p:spTree>
      <p:nvGrpSpPr>
        <p:cNvPr id="123" name="Shape 123"/>
        <p:cNvGrpSpPr/>
        <p:nvPr/>
      </p:nvGrpSpPr>
      <p:grpSpPr>
        <a:xfrm>
          <a:off x="0" y="0"/>
          <a:ext cx="0" cy="0"/>
          <a:chOff x="0" y="0"/>
          <a:chExt cx="0" cy="0"/>
        </a:xfrm>
      </p:grpSpPr>
      <p:sp>
        <p:nvSpPr>
          <p:cNvPr id="124" name="Google Shape;124;p29"/>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dk1"/>
              </a:buClr>
              <a:buSzPts val="2800"/>
              <a:buFont typeface="Arial"/>
              <a:buNone/>
              <a:defRPr b="1" sz="2800"/>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29"/>
          <p:cNvSpPr txBox="1"/>
          <p:nvPr>
            <p:ph idx="1" type="body"/>
          </p:nvPr>
        </p:nvSpPr>
        <p:spPr>
          <a:xfrm>
            <a:off x="555296" y="3552680"/>
            <a:ext cx="2990850" cy="73183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pic>
        <p:nvPicPr>
          <p:cNvPr descr="A logo for a company&#10;&#10;Description automatically generated" id="126" name="Google Shape;126;p29"/>
          <p:cNvPicPr preferRelativeResize="0"/>
          <p:nvPr/>
        </p:nvPicPr>
        <p:blipFill rotWithShape="1">
          <a:blip r:embed="rId2">
            <a:alphaModFix/>
          </a:blip>
          <a:srcRect b="0" l="0" r="0" t="0"/>
          <a:stretch/>
        </p:blipFill>
        <p:spPr>
          <a:xfrm>
            <a:off x="552077" y="348654"/>
            <a:ext cx="2721748" cy="1020656"/>
          </a:xfrm>
          <a:prstGeom prst="rect">
            <a:avLst/>
          </a:prstGeom>
          <a:noFill/>
          <a:ln>
            <a:noFill/>
          </a:ln>
        </p:spPr>
      </p:pic>
      <p:sp>
        <p:nvSpPr>
          <p:cNvPr id="127" name="Google Shape;127;p29"/>
          <p:cNvSpPr/>
          <p:nvPr>
            <p:ph idx="2" type="pic"/>
          </p:nvPr>
        </p:nvSpPr>
        <p:spPr>
          <a:xfrm>
            <a:off x="4265080" y="-34599"/>
            <a:ext cx="4878920" cy="5178099"/>
          </a:xfrm>
          <a:prstGeom prst="rect">
            <a:avLst/>
          </a:prstGeom>
          <a:solidFill>
            <a:srgbClr val="E6E8E8"/>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 Illustrated">
  <p:cSld name="Closing Slide – Illustrated">
    <p:spTree>
      <p:nvGrpSpPr>
        <p:cNvPr id="128" name="Shape 128"/>
        <p:cNvGrpSpPr/>
        <p:nvPr/>
      </p:nvGrpSpPr>
      <p:grpSpPr>
        <a:xfrm>
          <a:off x="0" y="0"/>
          <a:ext cx="0" cy="0"/>
          <a:chOff x="0" y="0"/>
          <a:chExt cx="0" cy="0"/>
        </a:xfrm>
      </p:grpSpPr>
      <p:pic>
        <p:nvPicPr>
          <p:cNvPr descr="A green landscape with a bridge and buildings&#10;&#10;Description automatically generated" id="129" name="Google Shape;129;p31"/>
          <p:cNvPicPr preferRelativeResize="0"/>
          <p:nvPr/>
        </p:nvPicPr>
        <p:blipFill rotWithShape="1">
          <a:blip r:embed="rId2">
            <a:alphaModFix/>
          </a:blip>
          <a:srcRect b="0" l="0" r="0" t="0"/>
          <a:stretch/>
        </p:blipFill>
        <p:spPr>
          <a:xfrm>
            <a:off x="0" y="1"/>
            <a:ext cx="9144000" cy="5143500"/>
          </a:xfrm>
          <a:prstGeom prst="rect">
            <a:avLst/>
          </a:prstGeom>
          <a:noFill/>
          <a:ln>
            <a:noFill/>
          </a:ln>
        </p:spPr>
      </p:pic>
      <p:sp>
        <p:nvSpPr>
          <p:cNvPr id="130" name="Google Shape;130;p3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131" name="Google Shape;131;p31"/>
          <p:cNvPicPr preferRelativeResize="0"/>
          <p:nvPr/>
        </p:nvPicPr>
        <p:blipFill rotWithShape="1">
          <a:blip r:embed="rId3">
            <a:alphaModFix/>
          </a:blip>
          <a:srcRect b="0" l="0" r="0" t="0"/>
          <a:stretch/>
        </p:blipFill>
        <p:spPr>
          <a:xfrm>
            <a:off x="552077" y="348654"/>
            <a:ext cx="2721748" cy="1020656"/>
          </a:xfrm>
          <a:prstGeom prst="rect">
            <a:avLst/>
          </a:prstGeom>
          <a:noFill/>
          <a:ln>
            <a:noFill/>
          </a:ln>
        </p:spPr>
      </p:pic>
      <p:sp>
        <p:nvSpPr>
          <p:cNvPr id="132" name="Google Shape;132;p31"/>
          <p:cNvSpPr txBox="1"/>
          <p:nvPr>
            <p:ph type="title"/>
          </p:nvPr>
        </p:nvSpPr>
        <p:spPr>
          <a:xfrm>
            <a:off x="552077" y="2884449"/>
            <a:ext cx="4971494" cy="908019"/>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lt1"/>
              </a:buClr>
              <a:buSzPts val="2800"/>
              <a:buFont typeface="Arial"/>
              <a:buNone/>
              <a:defRPr b="1" sz="28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31"/>
          <p:cNvSpPr txBox="1"/>
          <p:nvPr>
            <p:ph idx="1" type="body"/>
          </p:nvPr>
        </p:nvSpPr>
        <p:spPr>
          <a:xfrm>
            <a:off x="555295" y="4358947"/>
            <a:ext cx="4968275" cy="421209"/>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lt1"/>
              </a:buClr>
              <a:buSzPts val="1400"/>
              <a:buNone/>
              <a:defRPr sz="1400">
                <a:solidFill>
                  <a:schemeClr val="lt1"/>
                </a:solidFill>
              </a:defRPr>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Green">
  <p:cSld name="Transition Slide – Green">
    <p:spTree>
      <p:nvGrpSpPr>
        <p:cNvPr id="134" name="Shape 134"/>
        <p:cNvGrpSpPr/>
        <p:nvPr/>
      </p:nvGrpSpPr>
      <p:grpSpPr>
        <a:xfrm>
          <a:off x="0" y="0"/>
          <a:ext cx="0" cy="0"/>
          <a:chOff x="0" y="0"/>
          <a:chExt cx="0" cy="0"/>
        </a:xfrm>
      </p:grpSpPr>
      <p:pic>
        <p:nvPicPr>
          <p:cNvPr descr="A green and black background&#10;&#10;Description automatically generated" id="135" name="Google Shape;135;p2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36" name="Google Shape;136;p28"/>
          <p:cNvSpPr txBox="1"/>
          <p:nvPr>
            <p:ph type="title"/>
          </p:nvPr>
        </p:nvSpPr>
        <p:spPr>
          <a:xfrm>
            <a:off x="414996" y="1896979"/>
            <a:ext cx="4157003" cy="97330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2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8" name="Google Shape;138;p2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Green">
  <p:cSld name="4-Icons Slide – Green">
    <p:spTree>
      <p:nvGrpSpPr>
        <p:cNvPr id="139" name="Shape 139"/>
        <p:cNvGrpSpPr/>
        <p:nvPr/>
      </p:nvGrpSpPr>
      <p:grpSpPr>
        <a:xfrm>
          <a:off x="0" y="0"/>
          <a:ext cx="0" cy="0"/>
          <a:chOff x="0" y="0"/>
          <a:chExt cx="0" cy="0"/>
        </a:xfrm>
      </p:grpSpPr>
      <p:sp>
        <p:nvSpPr>
          <p:cNvPr id="140" name="Google Shape;140;p32"/>
          <p:cNvSpPr/>
          <p:nvPr/>
        </p:nvSpPr>
        <p:spPr>
          <a:xfrm>
            <a:off x="3850105" y="-28650"/>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1" name="Google Shape;141;p32"/>
          <p:cNvSpPr/>
          <p:nvPr/>
        </p:nvSpPr>
        <p:spPr>
          <a:xfrm>
            <a:off x="4848726" y="45743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 name="Google Shape;142;p32"/>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32"/>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4" name="Google Shape;144;p32"/>
          <p:cNvSpPr txBox="1"/>
          <p:nvPr>
            <p:ph idx="2"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5" name="Google Shape;145;p32"/>
          <p:cNvSpPr txBox="1"/>
          <p:nvPr>
            <p:ph idx="3"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6" name="Google Shape;146;p32"/>
          <p:cNvSpPr/>
          <p:nvPr>
            <p:ph idx="4" type="pic"/>
          </p:nvPr>
        </p:nvSpPr>
        <p:spPr>
          <a:xfrm>
            <a:off x="4983263" y="591972"/>
            <a:ext cx="556426" cy="556426"/>
          </a:xfrm>
          <a:prstGeom prst="rect">
            <a:avLst/>
          </a:prstGeom>
          <a:noFill/>
          <a:ln>
            <a:noFill/>
          </a:ln>
        </p:spPr>
      </p:sp>
      <p:sp>
        <p:nvSpPr>
          <p:cNvPr id="147" name="Google Shape;147;p32"/>
          <p:cNvSpPr txBox="1"/>
          <p:nvPr>
            <p:ph idx="5"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8" name="Google Shape;148;p32"/>
          <p:cNvSpPr txBox="1"/>
          <p:nvPr>
            <p:ph idx="6"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9" name="Google Shape;149;p32"/>
          <p:cNvSpPr txBox="1"/>
          <p:nvPr>
            <p:ph idx="7"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0" name="Google Shape;150;p32"/>
          <p:cNvSpPr txBox="1"/>
          <p:nvPr>
            <p:ph idx="8"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1" name="Google Shape;151;p32"/>
          <p:cNvSpPr txBox="1"/>
          <p:nvPr>
            <p:ph idx="9"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2" name="Google Shape;152;p32"/>
          <p:cNvSpPr txBox="1"/>
          <p:nvPr>
            <p:ph idx="13"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3" name="Google Shape;153;p32"/>
          <p:cNvSpPr/>
          <p:nvPr/>
        </p:nvSpPr>
        <p:spPr>
          <a:xfrm>
            <a:off x="4848726" y="154730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4" name="Google Shape;154;p32"/>
          <p:cNvSpPr/>
          <p:nvPr>
            <p:ph idx="14" type="pic"/>
          </p:nvPr>
        </p:nvSpPr>
        <p:spPr>
          <a:xfrm>
            <a:off x="4983263" y="1681838"/>
            <a:ext cx="556426" cy="556426"/>
          </a:xfrm>
          <a:prstGeom prst="rect">
            <a:avLst/>
          </a:prstGeom>
          <a:noFill/>
          <a:ln>
            <a:noFill/>
          </a:ln>
        </p:spPr>
      </p:sp>
      <p:sp>
        <p:nvSpPr>
          <p:cNvPr id="155" name="Google Shape;155;p32"/>
          <p:cNvSpPr/>
          <p:nvPr/>
        </p:nvSpPr>
        <p:spPr>
          <a:xfrm>
            <a:off x="4848726" y="263716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6" name="Google Shape;156;p32"/>
          <p:cNvSpPr/>
          <p:nvPr>
            <p:ph idx="15" type="pic"/>
          </p:nvPr>
        </p:nvSpPr>
        <p:spPr>
          <a:xfrm>
            <a:off x="4983263" y="2771704"/>
            <a:ext cx="556426" cy="556426"/>
          </a:xfrm>
          <a:prstGeom prst="rect">
            <a:avLst/>
          </a:prstGeom>
          <a:noFill/>
          <a:ln>
            <a:noFill/>
          </a:ln>
        </p:spPr>
      </p:sp>
      <p:sp>
        <p:nvSpPr>
          <p:cNvPr id="157" name="Google Shape;157;p32"/>
          <p:cNvSpPr/>
          <p:nvPr/>
        </p:nvSpPr>
        <p:spPr>
          <a:xfrm>
            <a:off x="4848726" y="3727033"/>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8" name="Google Shape;158;p32"/>
          <p:cNvSpPr/>
          <p:nvPr>
            <p:ph idx="16" type="pic"/>
          </p:nvPr>
        </p:nvSpPr>
        <p:spPr>
          <a:xfrm>
            <a:off x="4983263" y="3861570"/>
            <a:ext cx="556426" cy="556426"/>
          </a:xfrm>
          <a:prstGeom prst="rect">
            <a:avLst/>
          </a:prstGeom>
          <a:noFill/>
          <a:ln>
            <a:noFill/>
          </a:ln>
        </p:spPr>
      </p:sp>
      <p:sp>
        <p:nvSpPr>
          <p:cNvPr id="159" name="Google Shape;159;p3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60" name="Google Shape;160;p3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Blue">
  <p:cSld name="4-Icons Slide – Blue">
    <p:spTree>
      <p:nvGrpSpPr>
        <p:cNvPr id="161" name="Shape 161"/>
        <p:cNvGrpSpPr/>
        <p:nvPr/>
      </p:nvGrpSpPr>
      <p:grpSpPr>
        <a:xfrm>
          <a:off x="0" y="0"/>
          <a:ext cx="0" cy="0"/>
          <a:chOff x="0" y="0"/>
          <a:chExt cx="0" cy="0"/>
        </a:xfrm>
      </p:grpSpPr>
      <p:sp>
        <p:nvSpPr>
          <p:cNvPr id="162" name="Google Shape;162;p33"/>
          <p:cNvSpPr/>
          <p:nvPr/>
        </p:nvSpPr>
        <p:spPr>
          <a:xfrm>
            <a:off x="3850105" y="-28650"/>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3" name="Google Shape;163;p33"/>
          <p:cNvSpPr/>
          <p:nvPr/>
        </p:nvSpPr>
        <p:spPr>
          <a:xfrm>
            <a:off x="4848726" y="45743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 name="Google Shape;164;p33"/>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33"/>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6" name="Google Shape;166;p33"/>
          <p:cNvSpPr txBox="1"/>
          <p:nvPr>
            <p:ph idx="2"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7" name="Google Shape;167;p33"/>
          <p:cNvSpPr txBox="1"/>
          <p:nvPr>
            <p:ph idx="3"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8" name="Google Shape;168;p33"/>
          <p:cNvSpPr/>
          <p:nvPr>
            <p:ph idx="4" type="pic"/>
          </p:nvPr>
        </p:nvSpPr>
        <p:spPr>
          <a:xfrm>
            <a:off x="4983263" y="591972"/>
            <a:ext cx="556426" cy="556426"/>
          </a:xfrm>
          <a:prstGeom prst="rect">
            <a:avLst/>
          </a:prstGeom>
          <a:noFill/>
          <a:ln>
            <a:noFill/>
          </a:ln>
        </p:spPr>
      </p:sp>
      <p:sp>
        <p:nvSpPr>
          <p:cNvPr id="169" name="Google Shape;169;p33"/>
          <p:cNvSpPr txBox="1"/>
          <p:nvPr>
            <p:ph idx="5"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0" name="Google Shape;170;p33"/>
          <p:cNvSpPr txBox="1"/>
          <p:nvPr>
            <p:ph idx="6"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1" name="Google Shape;171;p33"/>
          <p:cNvSpPr txBox="1"/>
          <p:nvPr>
            <p:ph idx="7"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2" name="Google Shape;172;p33"/>
          <p:cNvSpPr txBox="1"/>
          <p:nvPr>
            <p:ph idx="8"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3" name="Google Shape;173;p33"/>
          <p:cNvSpPr txBox="1"/>
          <p:nvPr>
            <p:ph idx="9"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4" name="Google Shape;174;p33"/>
          <p:cNvSpPr txBox="1"/>
          <p:nvPr>
            <p:ph idx="13"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5" name="Google Shape;175;p33"/>
          <p:cNvSpPr/>
          <p:nvPr/>
        </p:nvSpPr>
        <p:spPr>
          <a:xfrm>
            <a:off x="4848726" y="154730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6" name="Google Shape;176;p33"/>
          <p:cNvSpPr/>
          <p:nvPr>
            <p:ph idx="14" type="pic"/>
          </p:nvPr>
        </p:nvSpPr>
        <p:spPr>
          <a:xfrm>
            <a:off x="4983263" y="1681838"/>
            <a:ext cx="556426" cy="556426"/>
          </a:xfrm>
          <a:prstGeom prst="rect">
            <a:avLst/>
          </a:prstGeom>
          <a:noFill/>
          <a:ln>
            <a:noFill/>
          </a:ln>
        </p:spPr>
      </p:sp>
      <p:sp>
        <p:nvSpPr>
          <p:cNvPr id="177" name="Google Shape;177;p33"/>
          <p:cNvSpPr/>
          <p:nvPr/>
        </p:nvSpPr>
        <p:spPr>
          <a:xfrm>
            <a:off x="4848726" y="263716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8" name="Google Shape;178;p33"/>
          <p:cNvSpPr/>
          <p:nvPr>
            <p:ph idx="15" type="pic"/>
          </p:nvPr>
        </p:nvSpPr>
        <p:spPr>
          <a:xfrm>
            <a:off x="4983263" y="2771704"/>
            <a:ext cx="556426" cy="556426"/>
          </a:xfrm>
          <a:prstGeom prst="rect">
            <a:avLst/>
          </a:prstGeom>
          <a:noFill/>
          <a:ln>
            <a:noFill/>
          </a:ln>
        </p:spPr>
      </p:sp>
      <p:sp>
        <p:nvSpPr>
          <p:cNvPr id="179" name="Google Shape;179;p33"/>
          <p:cNvSpPr/>
          <p:nvPr/>
        </p:nvSpPr>
        <p:spPr>
          <a:xfrm>
            <a:off x="4848726" y="3727033"/>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0" name="Google Shape;180;p33"/>
          <p:cNvSpPr/>
          <p:nvPr>
            <p:ph idx="16" type="pic"/>
          </p:nvPr>
        </p:nvSpPr>
        <p:spPr>
          <a:xfrm>
            <a:off x="4983263" y="3861570"/>
            <a:ext cx="556426" cy="556426"/>
          </a:xfrm>
          <a:prstGeom prst="rect">
            <a:avLst/>
          </a:prstGeom>
          <a:noFill/>
          <a:ln>
            <a:noFill/>
          </a:ln>
        </p:spPr>
      </p:sp>
      <p:sp>
        <p:nvSpPr>
          <p:cNvPr id="181" name="Google Shape;181;p3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82" name="Google Shape;182;p3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Yellow">
  <p:cSld name="4-Icons Slide – Yellow">
    <p:spTree>
      <p:nvGrpSpPr>
        <p:cNvPr id="183" name="Shape 183"/>
        <p:cNvGrpSpPr/>
        <p:nvPr/>
      </p:nvGrpSpPr>
      <p:grpSpPr>
        <a:xfrm>
          <a:off x="0" y="0"/>
          <a:ext cx="0" cy="0"/>
          <a:chOff x="0" y="0"/>
          <a:chExt cx="0" cy="0"/>
        </a:xfrm>
      </p:grpSpPr>
      <p:sp>
        <p:nvSpPr>
          <p:cNvPr id="184" name="Google Shape;184;p34"/>
          <p:cNvSpPr/>
          <p:nvPr/>
        </p:nvSpPr>
        <p:spPr>
          <a:xfrm>
            <a:off x="3850105" y="-28650"/>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5" name="Google Shape;185;p34"/>
          <p:cNvSpPr/>
          <p:nvPr/>
        </p:nvSpPr>
        <p:spPr>
          <a:xfrm>
            <a:off x="4848726" y="45743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6" name="Google Shape;186;p34"/>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34"/>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8" name="Google Shape;188;p34"/>
          <p:cNvSpPr txBox="1"/>
          <p:nvPr>
            <p:ph idx="2"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9" name="Google Shape;189;p34"/>
          <p:cNvSpPr txBox="1"/>
          <p:nvPr>
            <p:ph idx="3"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0" name="Google Shape;190;p34"/>
          <p:cNvSpPr/>
          <p:nvPr>
            <p:ph idx="4" type="pic"/>
          </p:nvPr>
        </p:nvSpPr>
        <p:spPr>
          <a:xfrm>
            <a:off x="4983263" y="591972"/>
            <a:ext cx="556426" cy="556426"/>
          </a:xfrm>
          <a:prstGeom prst="rect">
            <a:avLst/>
          </a:prstGeom>
          <a:noFill/>
          <a:ln>
            <a:noFill/>
          </a:ln>
        </p:spPr>
      </p:sp>
      <p:sp>
        <p:nvSpPr>
          <p:cNvPr id="191" name="Google Shape;191;p34"/>
          <p:cNvSpPr txBox="1"/>
          <p:nvPr>
            <p:ph idx="5"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2" name="Google Shape;192;p34"/>
          <p:cNvSpPr txBox="1"/>
          <p:nvPr>
            <p:ph idx="6"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3" name="Google Shape;193;p34"/>
          <p:cNvSpPr txBox="1"/>
          <p:nvPr>
            <p:ph idx="7"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4" name="Google Shape;194;p34"/>
          <p:cNvSpPr txBox="1"/>
          <p:nvPr>
            <p:ph idx="8"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5" name="Google Shape;195;p34"/>
          <p:cNvSpPr txBox="1"/>
          <p:nvPr>
            <p:ph idx="9"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6" name="Google Shape;196;p34"/>
          <p:cNvSpPr txBox="1"/>
          <p:nvPr>
            <p:ph idx="13"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7" name="Google Shape;197;p34"/>
          <p:cNvSpPr/>
          <p:nvPr/>
        </p:nvSpPr>
        <p:spPr>
          <a:xfrm>
            <a:off x="4848726" y="154730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8" name="Google Shape;198;p34"/>
          <p:cNvSpPr/>
          <p:nvPr>
            <p:ph idx="14" type="pic"/>
          </p:nvPr>
        </p:nvSpPr>
        <p:spPr>
          <a:xfrm>
            <a:off x="4983263" y="1681838"/>
            <a:ext cx="556426" cy="556426"/>
          </a:xfrm>
          <a:prstGeom prst="rect">
            <a:avLst/>
          </a:prstGeom>
          <a:noFill/>
          <a:ln>
            <a:noFill/>
          </a:ln>
        </p:spPr>
      </p:sp>
      <p:sp>
        <p:nvSpPr>
          <p:cNvPr id="199" name="Google Shape;199;p34"/>
          <p:cNvSpPr/>
          <p:nvPr/>
        </p:nvSpPr>
        <p:spPr>
          <a:xfrm>
            <a:off x="4848726" y="263716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0" name="Google Shape;200;p34"/>
          <p:cNvSpPr/>
          <p:nvPr>
            <p:ph idx="15" type="pic"/>
          </p:nvPr>
        </p:nvSpPr>
        <p:spPr>
          <a:xfrm>
            <a:off x="4983263" y="2771704"/>
            <a:ext cx="556426" cy="556426"/>
          </a:xfrm>
          <a:prstGeom prst="rect">
            <a:avLst/>
          </a:prstGeom>
          <a:noFill/>
          <a:ln>
            <a:noFill/>
          </a:ln>
        </p:spPr>
      </p:sp>
      <p:sp>
        <p:nvSpPr>
          <p:cNvPr id="201" name="Google Shape;201;p34"/>
          <p:cNvSpPr/>
          <p:nvPr/>
        </p:nvSpPr>
        <p:spPr>
          <a:xfrm>
            <a:off x="4848726" y="3727033"/>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2" name="Google Shape;202;p34"/>
          <p:cNvSpPr/>
          <p:nvPr>
            <p:ph idx="16" type="pic"/>
          </p:nvPr>
        </p:nvSpPr>
        <p:spPr>
          <a:xfrm>
            <a:off x="4983263" y="3861570"/>
            <a:ext cx="556426" cy="556426"/>
          </a:xfrm>
          <a:prstGeom prst="rect">
            <a:avLst/>
          </a:prstGeom>
          <a:noFill/>
          <a:ln>
            <a:noFill/>
          </a:ln>
        </p:spPr>
      </p:sp>
      <p:sp>
        <p:nvSpPr>
          <p:cNvPr id="203" name="Google Shape;203;p3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04" name="Google Shape;204;p3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Blue">
  <p:cSld name="3-Icons Slide – Blue">
    <p:spTree>
      <p:nvGrpSpPr>
        <p:cNvPr id="205" name="Shape 205"/>
        <p:cNvGrpSpPr/>
        <p:nvPr/>
      </p:nvGrpSpPr>
      <p:grpSpPr>
        <a:xfrm>
          <a:off x="0" y="0"/>
          <a:ext cx="0" cy="0"/>
          <a:chOff x="0" y="0"/>
          <a:chExt cx="0" cy="0"/>
        </a:xfrm>
      </p:grpSpPr>
      <p:sp>
        <p:nvSpPr>
          <p:cNvPr id="206" name="Google Shape;206;p35"/>
          <p:cNvSpPr/>
          <p:nvPr/>
        </p:nvSpPr>
        <p:spPr>
          <a:xfrm>
            <a:off x="3850105" y="-28763"/>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7" name="Google Shape;207;p35"/>
          <p:cNvSpPr/>
          <p:nvPr/>
        </p:nvSpPr>
        <p:spPr>
          <a:xfrm>
            <a:off x="4848726" y="74905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8" name="Google Shape;208;p35"/>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35"/>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0" name="Google Shape;210;p35"/>
          <p:cNvSpPr txBox="1"/>
          <p:nvPr>
            <p:ph idx="2" type="body"/>
          </p:nvPr>
        </p:nvSpPr>
        <p:spPr>
          <a:xfrm>
            <a:off x="5775826" y="83733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1" name="Google Shape;211;p35"/>
          <p:cNvSpPr txBox="1"/>
          <p:nvPr>
            <p:ph idx="3" type="body"/>
          </p:nvPr>
        </p:nvSpPr>
        <p:spPr>
          <a:xfrm>
            <a:off x="5775826" y="113204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2" name="Google Shape;212;p35"/>
          <p:cNvSpPr/>
          <p:nvPr>
            <p:ph idx="4" type="pic"/>
          </p:nvPr>
        </p:nvSpPr>
        <p:spPr>
          <a:xfrm>
            <a:off x="4983263" y="883592"/>
            <a:ext cx="556426" cy="556426"/>
          </a:xfrm>
          <a:prstGeom prst="rect">
            <a:avLst/>
          </a:prstGeom>
          <a:noFill/>
          <a:ln>
            <a:noFill/>
          </a:ln>
        </p:spPr>
      </p:sp>
      <p:sp>
        <p:nvSpPr>
          <p:cNvPr id="213" name="Google Shape;213;p35"/>
          <p:cNvSpPr txBox="1"/>
          <p:nvPr>
            <p:ph idx="5" type="body"/>
          </p:nvPr>
        </p:nvSpPr>
        <p:spPr>
          <a:xfrm>
            <a:off x="5775826" y="190350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4" name="Google Shape;214;p35"/>
          <p:cNvSpPr txBox="1"/>
          <p:nvPr>
            <p:ph idx="6" type="body"/>
          </p:nvPr>
        </p:nvSpPr>
        <p:spPr>
          <a:xfrm>
            <a:off x="5775826" y="219820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5" name="Google Shape;215;p35"/>
          <p:cNvSpPr txBox="1"/>
          <p:nvPr>
            <p:ph idx="7" type="body"/>
          </p:nvPr>
        </p:nvSpPr>
        <p:spPr>
          <a:xfrm>
            <a:off x="5775826" y="300399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6" name="Google Shape;216;p35"/>
          <p:cNvSpPr txBox="1"/>
          <p:nvPr>
            <p:ph idx="8" type="body"/>
          </p:nvPr>
        </p:nvSpPr>
        <p:spPr>
          <a:xfrm>
            <a:off x="5775826" y="329870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7" name="Google Shape;217;p35"/>
          <p:cNvSpPr/>
          <p:nvPr/>
        </p:nvSpPr>
        <p:spPr>
          <a:xfrm>
            <a:off x="4848726" y="183892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8" name="Google Shape;218;p35"/>
          <p:cNvSpPr/>
          <p:nvPr>
            <p:ph idx="9" type="pic"/>
          </p:nvPr>
        </p:nvSpPr>
        <p:spPr>
          <a:xfrm>
            <a:off x="4983263" y="1973458"/>
            <a:ext cx="556426" cy="556426"/>
          </a:xfrm>
          <a:prstGeom prst="rect">
            <a:avLst/>
          </a:prstGeom>
          <a:noFill/>
          <a:ln>
            <a:noFill/>
          </a:ln>
        </p:spPr>
      </p:sp>
      <p:sp>
        <p:nvSpPr>
          <p:cNvPr id="219" name="Google Shape;219;p35"/>
          <p:cNvSpPr/>
          <p:nvPr/>
        </p:nvSpPr>
        <p:spPr>
          <a:xfrm>
            <a:off x="4848726" y="292878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0" name="Google Shape;220;p35"/>
          <p:cNvSpPr/>
          <p:nvPr>
            <p:ph idx="13" type="pic"/>
          </p:nvPr>
        </p:nvSpPr>
        <p:spPr>
          <a:xfrm>
            <a:off x="4983263" y="3063324"/>
            <a:ext cx="556426" cy="556426"/>
          </a:xfrm>
          <a:prstGeom prst="rect">
            <a:avLst/>
          </a:prstGeom>
          <a:noFill/>
          <a:ln>
            <a:noFill/>
          </a:ln>
        </p:spPr>
      </p:sp>
      <p:sp>
        <p:nvSpPr>
          <p:cNvPr id="221" name="Google Shape;221;p3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22" name="Google Shape;222;p3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Yellow">
  <p:cSld name="3-Icons Slide – Yellow">
    <p:spTree>
      <p:nvGrpSpPr>
        <p:cNvPr id="223" name="Shape 223"/>
        <p:cNvGrpSpPr/>
        <p:nvPr/>
      </p:nvGrpSpPr>
      <p:grpSpPr>
        <a:xfrm>
          <a:off x="0" y="0"/>
          <a:ext cx="0" cy="0"/>
          <a:chOff x="0" y="0"/>
          <a:chExt cx="0" cy="0"/>
        </a:xfrm>
      </p:grpSpPr>
      <p:sp>
        <p:nvSpPr>
          <p:cNvPr id="224" name="Google Shape;224;p36"/>
          <p:cNvSpPr/>
          <p:nvPr/>
        </p:nvSpPr>
        <p:spPr>
          <a:xfrm>
            <a:off x="3850105" y="-28763"/>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5" name="Google Shape;225;p36"/>
          <p:cNvSpPr/>
          <p:nvPr/>
        </p:nvSpPr>
        <p:spPr>
          <a:xfrm>
            <a:off x="4848726" y="74905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6" name="Google Shape;226;p36"/>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7" name="Google Shape;227;p36"/>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8" name="Google Shape;228;p36"/>
          <p:cNvSpPr txBox="1"/>
          <p:nvPr>
            <p:ph idx="2" type="body"/>
          </p:nvPr>
        </p:nvSpPr>
        <p:spPr>
          <a:xfrm>
            <a:off x="5775826" y="83733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9" name="Google Shape;229;p36"/>
          <p:cNvSpPr txBox="1"/>
          <p:nvPr>
            <p:ph idx="3" type="body"/>
          </p:nvPr>
        </p:nvSpPr>
        <p:spPr>
          <a:xfrm>
            <a:off x="5775826" y="113204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0" name="Google Shape;230;p36"/>
          <p:cNvSpPr/>
          <p:nvPr>
            <p:ph idx="4" type="pic"/>
          </p:nvPr>
        </p:nvSpPr>
        <p:spPr>
          <a:xfrm>
            <a:off x="4983263" y="883592"/>
            <a:ext cx="556426" cy="556426"/>
          </a:xfrm>
          <a:prstGeom prst="rect">
            <a:avLst/>
          </a:prstGeom>
          <a:noFill/>
          <a:ln>
            <a:noFill/>
          </a:ln>
        </p:spPr>
      </p:sp>
      <p:sp>
        <p:nvSpPr>
          <p:cNvPr id="231" name="Google Shape;231;p36"/>
          <p:cNvSpPr txBox="1"/>
          <p:nvPr>
            <p:ph idx="5" type="body"/>
          </p:nvPr>
        </p:nvSpPr>
        <p:spPr>
          <a:xfrm>
            <a:off x="5775826" y="190350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2" name="Google Shape;232;p36"/>
          <p:cNvSpPr txBox="1"/>
          <p:nvPr>
            <p:ph idx="6" type="body"/>
          </p:nvPr>
        </p:nvSpPr>
        <p:spPr>
          <a:xfrm>
            <a:off x="5775826" y="219820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3" name="Google Shape;233;p36"/>
          <p:cNvSpPr txBox="1"/>
          <p:nvPr>
            <p:ph idx="7" type="body"/>
          </p:nvPr>
        </p:nvSpPr>
        <p:spPr>
          <a:xfrm>
            <a:off x="5775826" y="300399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4" name="Google Shape;234;p36"/>
          <p:cNvSpPr txBox="1"/>
          <p:nvPr>
            <p:ph idx="8" type="body"/>
          </p:nvPr>
        </p:nvSpPr>
        <p:spPr>
          <a:xfrm>
            <a:off x="5775826" y="329870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5" name="Google Shape;235;p36"/>
          <p:cNvSpPr/>
          <p:nvPr/>
        </p:nvSpPr>
        <p:spPr>
          <a:xfrm>
            <a:off x="4848726" y="183892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6" name="Google Shape;236;p36"/>
          <p:cNvSpPr/>
          <p:nvPr>
            <p:ph idx="9" type="pic"/>
          </p:nvPr>
        </p:nvSpPr>
        <p:spPr>
          <a:xfrm>
            <a:off x="4983263" y="1973458"/>
            <a:ext cx="556426" cy="556426"/>
          </a:xfrm>
          <a:prstGeom prst="rect">
            <a:avLst/>
          </a:prstGeom>
          <a:noFill/>
          <a:ln>
            <a:noFill/>
          </a:ln>
        </p:spPr>
      </p:sp>
      <p:sp>
        <p:nvSpPr>
          <p:cNvPr id="237" name="Google Shape;237;p36"/>
          <p:cNvSpPr/>
          <p:nvPr/>
        </p:nvSpPr>
        <p:spPr>
          <a:xfrm>
            <a:off x="4848726" y="292878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8" name="Google Shape;238;p36"/>
          <p:cNvSpPr/>
          <p:nvPr>
            <p:ph idx="13" type="pic"/>
          </p:nvPr>
        </p:nvSpPr>
        <p:spPr>
          <a:xfrm>
            <a:off x="4983263" y="3063324"/>
            <a:ext cx="556426" cy="556426"/>
          </a:xfrm>
          <a:prstGeom prst="rect">
            <a:avLst/>
          </a:prstGeom>
          <a:noFill/>
          <a:ln>
            <a:noFill/>
          </a:ln>
        </p:spPr>
      </p:sp>
      <p:sp>
        <p:nvSpPr>
          <p:cNvPr id="239" name="Google Shape;239;p3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40" name="Google Shape;240;p3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Green">
  <p:cSld name="4-Icons Slide (All Colors) – Green">
    <p:spTree>
      <p:nvGrpSpPr>
        <p:cNvPr id="241" name="Shape 241"/>
        <p:cNvGrpSpPr/>
        <p:nvPr/>
      </p:nvGrpSpPr>
      <p:grpSpPr>
        <a:xfrm>
          <a:off x="0" y="0"/>
          <a:ext cx="0" cy="0"/>
          <a:chOff x="0" y="0"/>
          <a:chExt cx="0" cy="0"/>
        </a:xfrm>
      </p:grpSpPr>
      <p:sp>
        <p:nvSpPr>
          <p:cNvPr id="242" name="Google Shape;242;p37"/>
          <p:cNvSpPr txBox="1"/>
          <p:nvPr>
            <p:ph type="title"/>
          </p:nvPr>
        </p:nvSpPr>
        <p:spPr>
          <a:xfrm>
            <a:off x="246405" y="529177"/>
            <a:ext cx="3959835" cy="327471"/>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37"/>
          <p:cNvSpPr txBox="1"/>
          <p:nvPr>
            <p:ph idx="1" type="body"/>
          </p:nvPr>
        </p:nvSpPr>
        <p:spPr>
          <a:xfrm>
            <a:off x="246405" y="1162245"/>
            <a:ext cx="3959835" cy="1292197"/>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4" name="Google Shape;244;p37"/>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5" name="Google Shape;245;p37"/>
          <p:cNvSpPr txBox="1"/>
          <p:nvPr>
            <p:ph idx="3" type="body"/>
          </p:nvPr>
        </p:nvSpPr>
        <p:spPr>
          <a:xfrm>
            <a:off x="246405"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6" name="Google Shape;246;p37"/>
          <p:cNvSpPr txBox="1"/>
          <p:nvPr>
            <p:ph idx="4" type="body"/>
          </p:nvPr>
        </p:nvSpPr>
        <p:spPr>
          <a:xfrm>
            <a:off x="2446179"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7" name="Google Shape;247;p37"/>
          <p:cNvSpPr txBox="1"/>
          <p:nvPr>
            <p:ph idx="5" type="body"/>
          </p:nvPr>
        </p:nvSpPr>
        <p:spPr>
          <a:xfrm>
            <a:off x="2446179"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8" name="Google Shape;248;p37"/>
          <p:cNvSpPr txBox="1"/>
          <p:nvPr>
            <p:ph idx="6" type="body"/>
          </p:nvPr>
        </p:nvSpPr>
        <p:spPr>
          <a:xfrm>
            <a:off x="4645953"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9" name="Google Shape;249;p37"/>
          <p:cNvSpPr txBox="1"/>
          <p:nvPr>
            <p:ph idx="7" type="body"/>
          </p:nvPr>
        </p:nvSpPr>
        <p:spPr>
          <a:xfrm>
            <a:off x="4645953"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0" name="Google Shape;250;p37"/>
          <p:cNvSpPr txBox="1"/>
          <p:nvPr>
            <p:ph idx="8" type="body"/>
          </p:nvPr>
        </p:nvSpPr>
        <p:spPr>
          <a:xfrm>
            <a:off x="6858961"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1" name="Google Shape;251;p37"/>
          <p:cNvSpPr txBox="1"/>
          <p:nvPr>
            <p:ph idx="9" type="body"/>
          </p:nvPr>
        </p:nvSpPr>
        <p:spPr>
          <a:xfrm>
            <a:off x="6858961"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2" name="Google Shape;252;p37"/>
          <p:cNvSpPr/>
          <p:nvPr/>
        </p:nvSpPr>
        <p:spPr>
          <a:xfrm>
            <a:off x="825366" y="2679270"/>
            <a:ext cx="825500" cy="8255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3" name="Google Shape;253;p37"/>
          <p:cNvSpPr/>
          <p:nvPr>
            <p:ph idx="13" type="pic"/>
          </p:nvPr>
        </p:nvSpPr>
        <p:spPr>
          <a:xfrm>
            <a:off x="944170" y="2798074"/>
            <a:ext cx="587891" cy="587891"/>
          </a:xfrm>
          <a:prstGeom prst="rect">
            <a:avLst/>
          </a:prstGeom>
          <a:noFill/>
          <a:ln>
            <a:noFill/>
          </a:ln>
        </p:spPr>
      </p:sp>
      <p:sp>
        <p:nvSpPr>
          <p:cNvPr id="254" name="Google Shape;254;p3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55" name="Google Shape;255;p3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56" name="Google Shape;256;p37"/>
          <p:cNvSpPr/>
          <p:nvPr/>
        </p:nvSpPr>
        <p:spPr>
          <a:xfrm>
            <a:off x="3102283" y="2679270"/>
            <a:ext cx="825500" cy="8255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7" name="Google Shape;257;p37"/>
          <p:cNvSpPr/>
          <p:nvPr>
            <p:ph idx="14" type="pic"/>
          </p:nvPr>
        </p:nvSpPr>
        <p:spPr>
          <a:xfrm>
            <a:off x="3221087" y="2798074"/>
            <a:ext cx="587891" cy="587891"/>
          </a:xfrm>
          <a:prstGeom prst="rect">
            <a:avLst/>
          </a:prstGeom>
          <a:noFill/>
          <a:ln>
            <a:noFill/>
          </a:ln>
        </p:spPr>
      </p:sp>
      <p:sp>
        <p:nvSpPr>
          <p:cNvPr id="258" name="Google Shape;258;p37"/>
          <p:cNvSpPr/>
          <p:nvPr/>
        </p:nvSpPr>
        <p:spPr>
          <a:xfrm>
            <a:off x="5239920" y="2679270"/>
            <a:ext cx="825500" cy="8255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9" name="Google Shape;259;p37"/>
          <p:cNvSpPr/>
          <p:nvPr>
            <p:ph idx="15" type="pic"/>
          </p:nvPr>
        </p:nvSpPr>
        <p:spPr>
          <a:xfrm>
            <a:off x="5358724" y="2798074"/>
            <a:ext cx="587891" cy="587891"/>
          </a:xfrm>
          <a:prstGeom prst="rect">
            <a:avLst/>
          </a:prstGeom>
          <a:noFill/>
          <a:ln>
            <a:noFill/>
          </a:ln>
        </p:spPr>
      </p:sp>
      <p:sp>
        <p:nvSpPr>
          <p:cNvPr id="260" name="Google Shape;260;p37"/>
          <p:cNvSpPr/>
          <p:nvPr/>
        </p:nvSpPr>
        <p:spPr>
          <a:xfrm>
            <a:off x="7377557" y="2679270"/>
            <a:ext cx="825500" cy="8255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1" name="Google Shape;261;p37"/>
          <p:cNvSpPr/>
          <p:nvPr>
            <p:ph idx="16" type="pic"/>
          </p:nvPr>
        </p:nvSpPr>
        <p:spPr>
          <a:xfrm>
            <a:off x="7496361" y="2798074"/>
            <a:ext cx="587891" cy="587891"/>
          </a:xfrm>
          <a:prstGeom prst="rect">
            <a:avLst/>
          </a:prstGeom>
          <a:noFill/>
          <a:ln>
            <a:noFill/>
          </a:ln>
        </p:spPr>
      </p:sp>
      <p:sp>
        <p:nvSpPr>
          <p:cNvPr id="262" name="Google Shape;262;p37"/>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Yellow">
  <p:cSld name="4-Icons Slide (All Colors) – Yellow">
    <p:spTree>
      <p:nvGrpSpPr>
        <p:cNvPr id="263" name="Shape 263"/>
        <p:cNvGrpSpPr/>
        <p:nvPr/>
      </p:nvGrpSpPr>
      <p:grpSpPr>
        <a:xfrm>
          <a:off x="0" y="0"/>
          <a:ext cx="0" cy="0"/>
          <a:chOff x="0" y="0"/>
          <a:chExt cx="0" cy="0"/>
        </a:xfrm>
      </p:grpSpPr>
      <p:sp>
        <p:nvSpPr>
          <p:cNvPr id="264" name="Google Shape;264;p38"/>
          <p:cNvSpPr txBox="1"/>
          <p:nvPr>
            <p:ph type="title"/>
          </p:nvPr>
        </p:nvSpPr>
        <p:spPr>
          <a:xfrm>
            <a:off x="246405" y="529177"/>
            <a:ext cx="3959835" cy="327471"/>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p38"/>
          <p:cNvSpPr txBox="1"/>
          <p:nvPr>
            <p:ph idx="1" type="body"/>
          </p:nvPr>
        </p:nvSpPr>
        <p:spPr>
          <a:xfrm>
            <a:off x="246405" y="1162245"/>
            <a:ext cx="3959835" cy="1292197"/>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6" name="Google Shape;266;p38"/>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7" name="Google Shape;267;p38"/>
          <p:cNvSpPr txBox="1"/>
          <p:nvPr>
            <p:ph idx="3" type="body"/>
          </p:nvPr>
        </p:nvSpPr>
        <p:spPr>
          <a:xfrm>
            <a:off x="246405"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8" name="Google Shape;268;p38"/>
          <p:cNvSpPr txBox="1"/>
          <p:nvPr>
            <p:ph idx="4" type="body"/>
          </p:nvPr>
        </p:nvSpPr>
        <p:spPr>
          <a:xfrm>
            <a:off x="2446179"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9" name="Google Shape;269;p38"/>
          <p:cNvSpPr txBox="1"/>
          <p:nvPr>
            <p:ph idx="5" type="body"/>
          </p:nvPr>
        </p:nvSpPr>
        <p:spPr>
          <a:xfrm>
            <a:off x="2446179"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0" name="Google Shape;270;p38"/>
          <p:cNvSpPr txBox="1"/>
          <p:nvPr>
            <p:ph idx="6" type="body"/>
          </p:nvPr>
        </p:nvSpPr>
        <p:spPr>
          <a:xfrm>
            <a:off x="4645953"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1" name="Google Shape;271;p38"/>
          <p:cNvSpPr txBox="1"/>
          <p:nvPr>
            <p:ph idx="7" type="body"/>
          </p:nvPr>
        </p:nvSpPr>
        <p:spPr>
          <a:xfrm>
            <a:off x="4645953"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2" name="Google Shape;272;p38"/>
          <p:cNvSpPr txBox="1"/>
          <p:nvPr>
            <p:ph idx="8" type="body"/>
          </p:nvPr>
        </p:nvSpPr>
        <p:spPr>
          <a:xfrm>
            <a:off x="6858961"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3" name="Google Shape;273;p38"/>
          <p:cNvSpPr txBox="1"/>
          <p:nvPr>
            <p:ph idx="9" type="body"/>
          </p:nvPr>
        </p:nvSpPr>
        <p:spPr>
          <a:xfrm>
            <a:off x="6858961"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4" name="Google Shape;274;p38"/>
          <p:cNvSpPr/>
          <p:nvPr/>
        </p:nvSpPr>
        <p:spPr>
          <a:xfrm>
            <a:off x="825366" y="2679270"/>
            <a:ext cx="825500" cy="8255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5" name="Google Shape;275;p38"/>
          <p:cNvSpPr/>
          <p:nvPr>
            <p:ph idx="13" type="pic"/>
          </p:nvPr>
        </p:nvSpPr>
        <p:spPr>
          <a:xfrm>
            <a:off x="944170" y="2798074"/>
            <a:ext cx="587891" cy="587891"/>
          </a:xfrm>
          <a:prstGeom prst="rect">
            <a:avLst/>
          </a:prstGeom>
          <a:noFill/>
          <a:ln>
            <a:noFill/>
          </a:ln>
        </p:spPr>
      </p:sp>
      <p:sp>
        <p:nvSpPr>
          <p:cNvPr id="276" name="Google Shape;276;p3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77" name="Google Shape;277;p3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78" name="Google Shape;278;p38"/>
          <p:cNvSpPr/>
          <p:nvPr/>
        </p:nvSpPr>
        <p:spPr>
          <a:xfrm>
            <a:off x="3102283" y="2679270"/>
            <a:ext cx="825500" cy="8255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9" name="Google Shape;279;p38"/>
          <p:cNvSpPr/>
          <p:nvPr>
            <p:ph idx="14" type="pic"/>
          </p:nvPr>
        </p:nvSpPr>
        <p:spPr>
          <a:xfrm>
            <a:off x="3221087" y="2798074"/>
            <a:ext cx="587891" cy="587891"/>
          </a:xfrm>
          <a:prstGeom prst="rect">
            <a:avLst/>
          </a:prstGeom>
          <a:noFill/>
          <a:ln>
            <a:noFill/>
          </a:ln>
        </p:spPr>
      </p:sp>
      <p:sp>
        <p:nvSpPr>
          <p:cNvPr id="280" name="Google Shape;280;p38"/>
          <p:cNvSpPr/>
          <p:nvPr/>
        </p:nvSpPr>
        <p:spPr>
          <a:xfrm>
            <a:off x="5239920" y="2679270"/>
            <a:ext cx="825500" cy="8255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1" name="Google Shape;281;p38"/>
          <p:cNvSpPr/>
          <p:nvPr>
            <p:ph idx="15" type="pic"/>
          </p:nvPr>
        </p:nvSpPr>
        <p:spPr>
          <a:xfrm>
            <a:off x="5358724" y="2798074"/>
            <a:ext cx="587891" cy="587891"/>
          </a:xfrm>
          <a:prstGeom prst="rect">
            <a:avLst/>
          </a:prstGeom>
          <a:noFill/>
          <a:ln>
            <a:noFill/>
          </a:ln>
        </p:spPr>
      </p:sp>
      <p:sp>
        <p:nvSpPr>
          <p:cNvPr id="282" name="Google Shape;282;p38"/>
          <p:cNvSpPr/>
          <p:nvPr/>
        </p:nvSpPr>
        <p:spPr>
          <a:xfrm>
            <a:off x="7377557" y="2679270"/>
            <a:ext cx="825500" cy="8255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3" name="Google Shape;283;p38"/>
          <p:cNvSpPr/>
          <p:nvPr>
            <p:ph idx="16" type="pic"/>
          </p:nvPr>
        </p:nvSpPr>
        <p:spPr>
          <a:xfrm>
            <a:off x="7496361" y="2798074"/>
            <a:ext cx="587891" cy="587891"/>
          </a:xfrm>
          <a:prstGeom prst="rect">
            <a:avLst/>
          </a:prstGeom>
          <a:noFill/>
          <a:ln>
            <a:noFill/>
          </a:ln>
        </p:spPr>
      </p:sp>
      <p:sp>
        <p:nvSpPr>
          <p:cNvPr id="284" name="Google Shape;284;p38"/>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Blue">
  <p:cSld name="Transition Slide – Blue">
    <p:spTree>
      <p:nvGrpSpPr>
        <p:cNvPr id="285" name="Shape 285"/>
        <p:cNvGrpSpPr/>
        <p:nvPr/>
      </p:nvGrpSpPr>
      <p:grpSpPr>
        <a:xfrm>
          <a:off x="0" y="0"/>
          <a:ext cx="0" cy="0"/>
          <a:chOff x="0" y="0"/>
          <a:chExt cx="0" cy="0"/>
        </a:xfrm>
      </p:grpSpPr>
      <p:pic>
        <p:nvPicPr>
          <p:cNvPr id="286" name="Google Shape;286;p3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87" name="Google Shape;287;p39"/>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88" name="Google Shape;288;p39"/>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89" name="Google Shape;289;p39"/>
          <p:cNvSpPr txBox="1"/>
          <p:nvPr>
            <p:ph type="title"/>
          </p:nvPr>
        </p:nvSpPr>
        <p:spPr>
          <a:xfrm>
            <a:off x="414996" y="1896979"/>
            <a:ext cx="4157003" cy="97330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Yellow">
  <p:cSld name="Transition Slide – Yellow">
    <p:spTree>
      <p:nvGrpSpPr>
        <p:cNvPr id="290" name="Shape 290"/>
        <p:cNvGrpSpPr/>
        <p:nvPr/>
      </p:nvGrpSpPr>
      <p:grpSpPr>
        <a:xfrm>
          <a:off x="0" y="0"/>
          <a:ext cx="0" cy="0"/>
          <a:chOff x="0" y="0"/>
          <a:chExt cx="0" cy="0"/>
        </a:xfrm>
      </p:grpSpPr>
      <p:pic>
        <p:nvPicPr>
          <p:cNvPr id="291" name="Google Shape;291;p4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92" name="Google Shape;292;p4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93" name="Google Shape;293;p4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94" name="Google Shape;294;p40"/>
          <p:cNvSpPr txBox="1"/>
          <p:nvPr>
            <p:ph type="title"/>
          </p:nvPr>
        </p:nvSpPr>
        <p:spPr>
          <a:xfrm>
            <a:off x="414996" y="1896979"/>
            <a:ext cx="4157003" cy="97330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Green">
  <p:cSld name="L-Photo Slide – Green">
    <p:spTree>
      <p:nvGrpSpPr>
        <p:cNvPr id="295" name="Shape 295"/>
        <p:cNvGrpSpPr/>
        <p:nvPr/>
      </p:nvGrpSpPr>
      <p:grpSpPr>
        <a:xfrm>
          <a:off x="0" y="0"/>
          <a:ext cx="0" cy="0"/>
          <a:chOff x="0" y="0"/>
          <a:chExt cx="0" cy="0"/>
        </a:xfrm>
      </p:grpSpPr>
      <p:sp>
        <p:nvSpPr>
          <p:cNvPr id="296" name="Google Shape;296;p41"/>
          <p:cNvSpPr/>
          <p:nvPr/>
        </p:nvSpPr>
        <p:spPr>
          <a:xfrm>
            <a:off x="0" y="0"/>
            <a:ext cx="9144000" cy="5137106"/>
          </a:xfrm>
          <a:prstGeom prst="rect">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7" name="Google Shape;297;p4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8" name="Google Shape;298;p41"/>
          <p:cNvSpPr/>
          <p:nvPr>
            <p:ph idx="2" type="pic"/>
          </p:nvPr>
        </p:nvSpPr>
        <p:spPr>
          <a:xfrm>
            <a:off x="0" y="-4579"/>
            <a:ext cx="4844579" cy="5148079"/>
          </a:xfrm>
          <a:prstGeom prst="rect">
            <a:avLst/>
          </a:prstGeom>
          <a:solidFill>
            <a:srgbClr val="E6E8E8"/>
          </a:solidFill>
          <a:ln>
            <a:noFill/>
          </a:ln>
        </p:spPr>
      </p:sp>
      <p:sp>
        <p:nvSpPr>
          <p:cNvPr id="299" name="Google Shape;299;p41"/>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0" name="Google Shape;300;p41"/>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1" name="Google Shape;301;p4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02" name="Google Shape;302;p4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Blue">
  <p:cSld name="L-Photo Slide – Blue">
    <p:spTree>
      <p:nvGrpSpPr>
        <p:cNvPr id="303" name="Shape 303"/>
        <p:cNvGrpSpPr/>
        <p:nvPr/>
      </p:nvGrpSpPr>
      <p:grpSpPr>
        <a:xfrm>
          <a:off x="0" y="0"/>
          <a:ext cx="0" cy="0"/>
          <a:chOff x="0" y="0"/>
          <a:chExt cx="0" cy="0"/>
        </a:xfrm>
      </p:grpSpPr>
      <p:sp>
        <p:nvSpPr>
          <p:cNvPr id="304" name="Google Shape;304;p42"/>
          <p:cNvSpPr/>
          <p:nvPr/>
        </p:nvSpPr>
        <p:spPr>
          <a:xfrm>
            <a:off x="0" y="0"/>
            <a:ext cx="9144000" cy="5137106"/>
          </a:xfrm>
          <a:prstGeom prst="rect">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5" name="Google Shape;305;p42"/>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6" name="Google Shape;306;p42"/>
          <p:cNvSpPr/>
          <p:nvPr>
            <p:ph idx="2" type="pic"/>
          </p:nvPr>
        </p:nvSpPr>
        <p:spPr>
          <a:xfrm>
            <a:off x="0" y="-4579"/>
            <a:ext cx="4844579" cy="5148079"/>
          </a:xfrm>
          <a:prstGeom prst="rect">
            <a:avLst/>
          </a:prstGeom>
          <a:solidFill>
            <a:srgbClr val="E6E8E8"/>
          </a:solidFill>
          <a:ln>
            <a:noFill/>
          </a:ln>
        </p:spPr>
      </p:sp>
      <p:sp>
        <p:nvSpPr>
          <p:cNvPr id="307" name="Google Shape;307;p42"/>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8" name="Google Shape;308;p42"/>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9" name="Google Shape;309;p4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10" name="Google Shape;310;p4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Yellow">
  <p:cSld name="L-Photo Slide – Yellow">
    <p:spTree>
      <p:nvGrpSpPr>
        <p:cNvPr id="311" name="Shape 311"/>
        <p:cNvGrpSpPr/>
        <p:nvPr/>
      </p:nvGrpSpPr>
      <p:grpSpPr>
        <a:xfrm>
          <a:off x="0" y="0"/>
          <a:ext cx="0" cy="0"/>
          <a:chOff x="0" y="0"/>
          <a:chExt cx="0" cy="0"/>
        </a:xfrm>
      </p:grpSpPr>
      <p:sp>
        <p:nvSpPr>
          <p:cNvPr id="312" name="Google Shape;312;p43"/>
          <p:cNvSpPr/>
          <p:nvPr/>
        </p:nvSpPr>
        <p:spPr>
          <a:xfrm>
            <a:off x="0" y="0"/>
            <a:ext cx="9144000" cy="5137106"/>
          </a:xfrm>
          <a:prstGeom prst="rect">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3" name="Google Shape;313;p43"/>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4" name="Google Shape;314;p43"/>
          <p:cNvSpPr/>
          <p:nvPr>
            <p:ph idx="2" type="pic"/>
          </p:nvPr>
        </p:nvSpPr>
        <p:spPr>
          <a:xfrm>
            <a:off x="0" y="-4579"/>
            <a:ext cx="4844579" cy="5148079"/>
          </a:xfrm>
          <a:prstGeom prst="rect">
            <a:avLst/>
          </a:prstGeom>
          <a:solidFill>
            <a:srgbClr val="E6E8E8"/>
          </a:solidFill>
          <a:ln>
            <a:noFill/>
          </a:ln>
        </p:spPr>
      </p:sp>
      <p:sp>
        <p:nvSpPr>
          <p:cNvPr id="315" name="Google Shape;315;p43"/>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6" name="Google Shape;316;p43"/>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7" name="Google Shape;317;p4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18" name="Google Shape;318;p4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White">
  <p:cSld name="L-Photo Slide – White">
    <p:spTree>
      <p:nvGrpSpPr>
        <p:cNvPr id="319" name="Shape 319"/>
        <p:cNvGrpSpPr/>
        <p:nvPr/>
      </p:nvGrpSpPr>
      <p:grpSpPr>
        <a:xfrm>
          <a:off x="0" y="0"/>
          <a:ext cx="0" cy="0"/>
          <a:chOff x="0" y="0"/>
          <a:chExt cx="0" cy="0"/>
        </a:xfrm>
      </p:grpSpPr>
      <p:sp>
        <p:nvSpPr>
          <p:cNvPr id="320" name="Google Shape;320;p44"/>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1" name="Google Shape;321;p44"/>
          <p:cNvSpPr/>
          <p:nvPr>
            <p:ph idx="2" type="pic"/>
          </p:nvPr>
        </p:nvSpPr>
        <p:spPr>
          <a:xfrm>
            <a:off x="0" y="-4579"/>
            <a:ext cx="4844579" cy="5148079"/>
          </a:xfrm>
          <a:prstGeom prst="rect">
            <a:avLst/>
          </a:prstGeom>
          <a:solidFill>
            <a:srgbClr val="E6E8E8"/>
          </a:solidFill>
          <a:ln>
            <a:noFill/>
          </a:ln>
        </p:spPr>
      </p:sp>
      <p:sp>
        <p:nvSpPr>
          <p:cNvPr id="322" name="Google Shape;322;p44"/>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3" name="Google Shape;323;p44"/>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4" name="Google Shape;324;p4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25" name="Google Shape;325;p4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Green">
  <p:cSld name="R-Photo Slide – Green">
    <p:spTree>
      <p:nvGrpSpPr>
        <p:cNvPr id="326" name="Shape 326"/>
        <p:cNvGrpSpPr/>
        <p:nvPr/>
      </p:nvGrpSpPr>
      <p:grpSpPr>
        <a:xfrm>
          <a:off x="0" y="0"/>
          <a:ext cx="0" cy="0"/>
          <a:chOff x="0" y="0"/>
          <a:chExt cx="0" cy="0"/>
        </a:xfrm>
      </p:grpSpPr>
      <p:sp>
        <p:nvSpPr>
          <p:cNvPr id="327" name="Google Shape;327;p45"/>
          <p:cNvSpPr/>
          <p:nvPr/>
        </p:nvSpPr>
        <p:spPr>
          <a:xfrm>
            <a:off x="0" y="0"/>
            <a:ext cx="9144000" cy="5143500"/>
          </a:xfrm>
          <a:prstGeom prst="rect">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8" name="Google Shape;328;p45"/>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9" name="Google Shape;329;p45"/>
          <p:cNvSpPr/>
          <p:nvPr>
            <p:ph idx="2" type="pic"/>
          </p:nvPr>
        </p:nvSpPr>
        <p:spPr>
          <a:xfrm>
            <a:off x="4265080" y="-34599"/>
            <a:ext cx="4878920" cy="5178099"/>
          </a:xfrm>
          <a:prstGeom prst="rect">
            <a:avLst/>
          </a:prstGeom>
          <a:solidFill>
            <a:srgbClr val="E6E8E8"/>
          </a:solidFill>
          <a:ln>
            <a:noFill/>
          </a:ln>
        </p:spPr>
      </p:sp>
      <p:sp>
        <p:nvSpPr>
          <p:cNvPr id="330" name="Google Shape;330;p45"/>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1" name="Google Shape;331;p45"/>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2" name="Google Shape;332;p4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33" name="Google Shape;333;p4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Blue">
  <p:cSld name="R-Photo Slide – Blue">
    <p:spTree>
      <p:nvGrpSpPr>
        <p:cNvPr id="334" name="Shape 334"/>
        <p:cNvGrpSpPr/>
        <p:nvPr/>
      </p:nvGrpSpPr>
      <p:grpSpPr>
        <a:xfrm>
          <a:off x="0" y="0"/>
          <a:ext cx="0" cy="0"/>
          <a:chOff x="0" y="0"/>
          <a:chExt cx="0" cy="0"/>
        </a:xfrm>
      </p:grpSpPr>
      <p:sp>
        <p:nvSpPr>
          <p:cNvPr id="335" name="Google Shape;335;p46"/>
          <p:cNvSpPr/>
          <p:nvPr/>
        </p:nvSpPr>
        <p:spPr>
          <a:xfrm>
            <a:off x="0" y="0"/>
            <a:ext cx="9144000" cy="5143500"/>
          </a:xfrm>
          <a:prstGeom prst="rect">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6" name="Google Shape;336;p46"/>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7" name="Google Shape;337;p46"/>
          <p:cNvSpPr/>
          <p:nvPr>
            <p:ph idx="2" type="pic"/>
          </p:nvPr>
        </p:nvSpPr>
        <p:spPr>
          <a:xfrm>
            <a:off x="4265080" y="-34599"/>
            <a:ext cx="4878920" cy="5178099"/>
          </a:xfrm>
          <a:prstGeom prst="rect">
            <a:avLst/>
          </a:prstGeom>
          <a:solidFill>
            <a:srgbClr val="E6E8E8"/>
          </a:solidFill>
          <a:ln>
            <a:noFill/>
          </a:ln>
        </p:spPr>
      </p:sp>
      <p:sp>
        <p:nvSpPr>
          <p:cNvPr id="338" name="Google Shape;338;p46"/>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9" name="Google Shape;339;p46"/>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0" name="Google Shape;340;p4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41" name="Google Shape;341;p4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Yellow">
  <p:cSld name="R-Photo Slide – Yellow">
    <p:spTree>
      <p:nvGrpSpPr>
        <p:cNvPr id="342" name="Shape 342"/>
        <p:cNvGrpSpPr/>
        <p:nvPr/>
      </p:nvGrpSpPr>
      <p:grpSpPr>
        <a:xfrm>
          <a:off x="0" y="0"/>
          <a:ext cx="0" cy="0"/>
          <a:chOff x="0" y="0"/>
          <a:chExt cx="0" cy="0"/>
        </a:xfrm>
      </p:grpSpPr>
      <p:sp>
        <p:nvSpPr>
          <p:cNvPr id="343" name="Google Shape;343;p47"/>
          <p:cNvSpPr/>
          <p:nvPr/>
        </p:nvSpPr>
        <p:spPr>
          <a:xfrm>
            <a:off x="0" y="0"/>
            <a:ext cx="9144000" cy="5143500"/>
          </a:xfrm>
          <a:prstGeom prst="rect">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4" name="Google Shape;344;p47"/>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5" name="Google Shape;345;p47"/>
          <p:cNvSpPr/>
          <p:nvPr>
            <p:ph idx="2" type="pic"/>
          </p:nvPr>
        </p:nvSpPr>
        <p:spPr>
          <a:xfrm>
            <a:off x="4265080" y="-34599"/>
            <a:ext cx="4878920" cy="5178099"/>
          </a:xfrm>
          <a:prstGeom prst="rect">
            <a:avLst/>
          </a:prstGeom>
          <a:solidFill>
            <a:srgbClr val="E6E8E8"/>
          </a:solidFill>
          <a:ln>
            <a:noFill/>
          </a:ln>
        </p:spPr>
      </p:sp>
      <p:sp>
        <p:nvSpPr>
          <p:cNvPr id="346" name="Google Shape;346;p47"/>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7" name="Google Shape;347;p47"/>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8" name="Google Shape;348;p4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49" name="Google Shape;349;p4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White">
  <p:cSld name="R-Photo Slide – White">
    <p:spTree>
      <p:nvGrpSpPr>
        <p:cNvPr id="350" name="Shape 350"/>
        <p:cNvGrpSpPr/>
        <p:nvPr/>
      </p:nvGrpSpPr>
      <p:grpSpPr>
        <a:xfrm>
          <a:off x="0" y="0"/>
          <a:ext cx="0" cy="0"/>
          <a:chOff x="0" y="0"/>
          <a:chExt cx="0" cy="0"/>
        </a:xfrm>
      </p:grpSpPr>
      <p:sp>
        <p:nvSpPr>
          <p:cNvPr id="351" name="Google Shape;351;p48"/>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2" name="Google Shape;352;p48"/>
          <p:cNvSpPr/>
          <p:nvPr>
            <p:ph idx="2" type="pic"/>
          </p:nvPr>
        </p:nvSpPr>
        <p:spPr>
          <a:xfrm>
            <a:off x="4265080" y="-34599"/>
            <a:ext cx="4878920" cy="5178099"/>
          </a:xfrm>
          <a:prstGeom prst="rect">
            <a:avLst/>
          </a:prstGeom>
          <a:solidFill>
            <a:srgbClr val="E6E8E8"/>
          </a:solidFill>
          <a:ln>
            <a:noFill/>
          </a:ln>
        </p:spPr>
      </p:sp>
      <p:sp>
        <p:nvSpPr>
          <p:cNvPr id="353" name="Google Shape;353;p48"/>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4" name="Google Shape;354;p48"/>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5" name="Google Shape;355;p4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56" name="Google Shape;356;p4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Yellow">
  <p:cSld name="Text Slide – Yellow">
    <p:spTree>
      <p:nvGrpSpPr>
        <p:cNvPr id="357" name="Shape 357"/>
        <p:cNvGrpSpPr/>
        <p:nvPr/>
      </p:nvGrpSpPr>
      <p:grpSpPr>
        <a:xfrm>
          <a:off x="0" y="0"/>
          <a:ext cx="0" cy="0"/>
          <a:chOff x="0" y="0"/>
          <a:chExt cx="0" cy="0"/>
        </a:xfrm>
      </p:grpSpPr>
      <p:sp>
        <p:nvSpPr>
          <p:cNvPr id="358" name="Google Shape;358;p49"/>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9" name="Google Shape;359;p49"/>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0" name="Google Shape;360;p49"/>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61" name="Google Shape;361;p49"/>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62" name="Google Shape;362;p49"/>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Green">
  <p:cSld name="4-Photos Slide – Green">
    <p:spTree>
      <p:nvGrpSpPr>
        <p:cNvPr id="363" name="Shape 363"/>
        <p:cNvGrpSpPr/>
        <p:nvPr/>
      </p:nvGrpSpPr>
      <p:grpSpPr>
        <a:xfrm>
          <a:off x="0" y="0"/>
          <a:ext cx="0" cy="0"/>
          <a:chOff x="0" y="0"/>
          <a:chExt cx="0" cy="0"/>
        </a:xfrm>
      </p:grpSpPr>
      <p:sp>
        <p:nvSpPr>
          <p:cNvPr id="364" name="Google Shape;364;p50"/>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5" name="Google Shape;365;p50"/>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6" name="Google Shape;366;p50"/>
          <p:cNvSpPr/>
          <p:nvPr>
            <p:ph idx="2" type="pic"/>
          </p:nvPr>
        </p:nvSpPr>
        <p:spPr>
          <a:xfrm>
            <a:off x="4572000" y="3827918"/>
            <a:ext cx="531546" cy="531546"/>
          </a:xfrm>
          <a:prstGeom prst="rect">
            <a:avLst/>
          </a:prstGeom>
          <a:noFill/>
          <a:ln>
            <a:noFill/>
          </a:ln>
        </p:spPr>
      </p:sp>
      <p:sp>
        <p:nvSpPr>
          <p:cNvPr id="367" name="Google Shape;367;p50"/>
          <p:cNvSpPr/>
          <p:nvPr>
            <p:ph idx="3" type="pic"/>
          </p:nvPr>
        </p:nvSpPr>
        <p:spPr>
          <a:xfrm>
            <a:off x="414338" y="673100"/>
            <a:ext cx="1666875" cy="1665288"/>
          </a:xfrm>
          <a:prstGeom prst="rect">
            <a:avLst/>
          </a:prstGeom>
          <a:solidFill>
            <a:srgbClr val="E6E8E8"/>
          </a:solidFill>
          <a:ln>
            <a:noFill/>
          </a:ln>
        </p:spPr>
      </p:sp>
      <p:sp>
        <p:nvSpPr>
          <p:cNvPr id="368" name="Google Shape;368;p50"/>
          <p:cNvSpPr/>
          <p:nvPr>
            <p:ph idx="4" type="pic"/>
          </p:nvPr>
        </p:nvSpPr>
        <p:spPr>
          <a:xfrm>
            <a:off x="2282680" y="673100"/>
            <a:ext cx="1666875" cy="1665288"/>
          </a:xfrm>
          <a:prstGeom prst="rect">
            <a:avLst/>
          </a:prstGeom>
          <a:solidFill>
            <a:srgbClr val="E6E8E8"/>
          </a:solidFill>
          <a:ln>
            <a:noFill/>
          </a:ln>
        </p:spPr>
      </p:sp>
      <p:sp>
        <p:nvSpPr>
          <p:cNvPr id="369" name="Google Shape;369;p50"/>
          <p:cNvSpPr/>
          <p:nvPr>
            <p:ph idx="5" type="pic"/>
          </p:nvPr>
        </p:nvSpPr>
        <p:spPr>
          <a:xfrm>
            <a:off x="414338" y="2571750"/>
            <a:ext cx="1666875" cy="1665288"/>
          </a:xfrm>
          <a:prstGeom prst="rect">
            <a:avLst/>
          </a:prstGeom>
          <a:solidFill>
            <a:srgbClr val="E6E8E8"/>
          </a:solidFill>
          <a:ln>
            <a:noFill/>
          </a:ln>
        </p:spPr>
      </p:sp>
      <p:sp>
        <p:nvSpPr>
          <p:cNvPr id="370" name="Google Shape;370;p50"/>
          <p:cNvSpPr/>
          <p:nvPr>
            <p:ph idx="6" type="pic"/>
          </p:nvPr>
        </p:nvSpPr>
        <p:spPr>
          <a:xfrm>
            <a:off x="2282680" y="2571750"/>
            <a:ext cx="1666875" cy="1665288"/>
          </a:xfrm>
          <a:prstGeom prst="rect">
            <a:avLst/>
          </a:prstGeom>
          <a:solidFill>
            <a:srgbClr val="E6E8E8"/>
          </a:solidFill>
          <a:ln>
            <a:noFill/>
          </a:ln>
        </p:spPr>
      </p:sp>
      <p:sp>
        <p:nvSpPr>
          <p:cNvPr id="371" name="Google Shape;371;p50"/>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2" name="Google Shape;372;p50"/>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3" name="Google Shape;373;p5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74" name="Google Shape;374;p5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75" name="Google Shape;375;p50"/>
          <p:cNvSpPr txBox="1"/>
          <p:nvPr>
            <p:ph idx="7"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Blue">
  <p:cSld name="4-Photos Slide – Blue">
    <p:spTree>
      <p:nvGrpSpPr>
        <p:cNvPr id="376" name="Shape 376"/>
        <p:cNvGrpSpPr/>
        <p:nvPr/>
      </p:nvGrpSpPr>
      <p:grpSpPr>
        <a:xfrm>
          <a:off x="0" y="0"/>
          <a:ext cx="0" cy="0"/>
          <a:chOff x="0" y="0"/>
          <a:chExt cx="0" cy="0"/>
        </a:xfrm>
      </p:grpSpPr>
      <p:sp>
        <p:nvSpPr>
          <p:cNvPr id="377" name="Google Shape;377;p51"/>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8" name="Google Shape;378;p51"/>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9" name="Google Shape;379;p51"/>
          <p:cNvSpPr txBox="1"/>
          <p:nvPr>
            <p:ph idx="1"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0" name="Google Shape;380;p51"/>
          <p:cNvSpPr/>
          <p:nvPr>
            <p:ph idx="2" type="pic"/>
          </p:nvPr>
        </p:nvSpPr>
        <p:spPr>
          <a:xfrm>
            <a:off x="4572000" y="3827918"/>
            <a:ext cx="531546" cy="531546"/>
          </a:xfrm>
          <a:prstGeom prst="rect">
            <a:avLst/>
          </a:prstGeom>
          <a:noFill/>
          <a:ln>
            <a:noFill/>
          </a:ln>
        </p:spPr>
      </p:sp>
      <p:sp>
        <p:nvSpPr>
          <p:cNvPr id="381" name="Google Shape;381;p51"/>
          <p:cNvSpPr/>
          <p:nvPr>
            <p:ph idx="3" type="pic"/>
          </p:nvPr>
        </p:nvSpPr>
        <p:spPr>
          <a:xfrm>
            <a:off x="414338" y="673100"/>
            <a:ext cx="1666875" cy="1665288"/>
          </a:xfrm>
          <a:prstGeom prst="rect">
            <a:avLst/>
          </a:prstGeom>
          <a:solidFill>
            <a:srgbClr val="E6E8E8"/>
          </a:solidFill>
          <a:ln>
            <a:noFill/>
          </a:ln>
        </p:spPr>
      </p:sp>
      <p:sp>
        <p:nvSpPr>
          <p:cNvPr id="382" name="Google Shape;382;p51"/>
          <p:cNvSpPr/>
          <p:nvPr>
            <p:ph idx="4" type="pic"/>
          </p:nvPr>
        </p:nvSpPr>
        <p:spPr>
          <a:xfrm>
            <a:off x="2282680" y="673100"/>
            <a:ext cx="1666875" cy="1665288"/>
          </a:xfrm>
          <a:prstGeom prst="rect">
            <a:avLst/>
          </a:prstGeom>
          <a:solidFill>
            <a:srgbClr val="E6E8E8"/>
          </a:solidFill>
          <a:ln>
            <a:noFill/>
          </a:ln>
        </p:spPr>
      </p:sp>
      <p:sp>
        <p:nvSpPr>
          <p:cNvPr id="383" name="Google Shape;383;p51"/>
          <p:cNvSpPr/>
          <p:nvPr>
            <p:ph idx="5" type="pic"/>
          </p:nvPr>
        </p:nvSpPr>
        <p:spPr>
          <a:xfrm>
            <a:off x="414338" y="2571750"/>
            <a:ext cx="1666875" cy="1665288"/>
          </a:xfrm>
          <a:prstGeom prst="rect">
            <a:avLst/>
          </a:prstGeom>
          <a:solidFill>
            <a:srgbClr val="E6E8E8"/>
          </a:solidFill>
          <a:ln>
            <a:noFill/>
          </a:ln>
        </p:spPr>
      </p:sp>
      <p:sp>
        <p:nvSpPr>
          <p:cNvPr id="384" name="Google Shape;384;p51"/>
          <p:cNvSpPr/>
          <p:nvPr>
            <p:ph idx="6" type="pic"/>
          </p:nvPr>
        </p:nvSpPr>
        <p:spPr>
          <a:xfrm>
            <a:off x="2282680" y="2571750"/>
            <a:ext cx="1666875" cy="1665288"/>
          </a:xfrm>
          <a:prstGeom prst="rect">
            <a:avLst/>
          </a:prstGeom>
          <a:solidFill>
            <a:srgbClr val="E6E8E8"/>
          </a:solidFill>
          <a:ln>
            <a:noFill/>
          </a:ln>
        </p:spPr>
      </p:sp>
      <p:sp>
        <p:nvSpPr>
          <p:cNvPr id="385" name="Google Shape;385;p51"/>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6" name="Google Shape;386;p51"/>
          <p:cNvSpPr txBox="1"/>
          <p:nvPr>
            <p:ph idx="7"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7" name="Google Shape;387;p5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88" name="Google Shape;388;p5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Yellow">
  <p:cSld name="4-Photos Slide – Yellow">
    <p:spTree>
      <p:nvGrpSpPr>
        <p:cNvPr id="389" name="Shape 389"/>
        <p:cNvGrpSpPr/>
        <p:nvPr/>
      </p:nvGrpSpPr>
      <p:grpSpPr>
        <a:xfrm>
          <a:off x="0" y="0"/>
          <a:ext cx="0" cy="0"/>
          <a:chOff x="0" y="0"/>
          <a:chExt cx="0" cy="0"/>
        </a:xfrm>
      </p:grpSpPr>
      <p:sp>
        <p:nvSpPr>
          <p:cNvPr id="390" name="Google Shape;390;p52"/>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1" name="Google Shape;391;p52"/>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2" name="Google Shape;392;p52"/>
          <p:cNvSpPr/>
          <p:nvPr>
            <p:ph idx="2" type="pic"/>
          </p:nvPr>
        </p:nvSpPr>
        <p:spPr>
          <a:xfrm>
            <a:off x="4572000" y="3827918"/>
            <a:ext cx="531546" cy="531546"/>
          </a:xfrm>
          <a:prstGeom prst="rect">
            <a:avLst/>
          </a:prstGeom>
          <a:noFill/>
          <a:ln>
            <a:noFill/>
          </a:ln>
        </p:spPr>
      </p:sp>
      <p:sp>
        <p:nvSpPr>
          <p:cNvPr id="393" name="Google Shape;393;p52"/>
          <p:cNvSpPr/>
          <p:nvPr>
            <p:ph idx="3" type="pic"/>
          </p:nvPr>
        </p:nvSpPr>
        <p:spPr>
          <a:xfrm>
            <a:off x="414338" y="673100"/>
            <a:ext cx="1666875" cy="1665288"/>
          </a:xfrm>
          <a:prstGeom prst="rect">
            <a:avLst/>
          </a:prstGeom>
          <a:solidFill>
            <a:srgbClr val="E6E8E8"/>
          </a:solidFill>
          <a:ln>
            <a:noFill/>
          </a:ln>
        </p:spPr>
      </p:sp>
      <p:sp>
        <p:nvSpPr>
          <p:cNvPr id="394" name="Google Shape;394;p52"/>
          <p:cNvSpPr/>
          <p:nvPr>
            <p:ph idx="4" type="pic"/>
          </p:nvPr>
        </p:nvSpPr>
        <p:spPr>
          <a:xfrm>
            <a:off x="2282680" y="673100"/>
            <a:ext cx="1666875" cy="1665288"/>
          </a:xfrm>
          <a:prstGeom prst="rect">
            <a:avLst/>
          </a:prstGeom>
          <a:solidFill>
            <a:srgbClr val="E6E8E8"/>
          </a:solidFill>
          <a:ln>
            <a:noFill/>
          </a:ln>
        </p:spPr>
      </p:sp>
      <p:sp>
        <p:nvSpPr>
          <p:cNvPr id="395" name="Google Shape;395;p52"/>
          <p:cNvSpPr/>
          <p:nvPr>
            <p:ph idx="5" type="pic"/>
          </p:nvPr>
        </p:nvSpPr>
        <p:spPr>
          <a:xfrm>
            <a:off x="414338" y="2571750"/>
            <a:ext cx="1666875" cy="1665288"/>
          </a:xfrm>
          <a:prstGeom prst="rect">
            <a:avLst/>
          </a:prstGeom>
          <a:solidFill>
            <a:srgbClr val="E6E8E8"/>
          </a:solidFill>
          <a:ln>
            <a:noFill/>
          </a:ln>
        </p:spPr>
      </p:sp>
      <p:sp>
        <p:nvSpPr>
          <p:cNvPr id="396" name="Google Shape;396;p52"/>
          <p:cNvSpPr/>
          <p:nvPr>
            <p:ph idx="6" type="pic"/>
          </p:nvPr>
        </p:nvSpPr>
        <p:spPr>
          <a:xfrm>
            <a:off x="2282680" y="2571750"/>
            <a:ext cx="1666875" cy="1665288"/>
          </a:xfrm>
          <a:prstGeom prst="rect">
            <a:avLst/>
          </a:prstGeom>
          <a:solidFill>
            <a:srgbClr val="E6E8E8"/>
          </a:solidFill>
          <a:ln>
            <a:noFill/>
          </a:ln>
        </p:spPr>
      </p:sp>
      <p:sp>
        <p:nvSpPr>
          <p:cNvPr id="397" name="Google Shape;397;p52"/>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8" name="Google Shape;398;p52"/>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99" name="Google Shape;399;p5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00" name="Google Shape;400;p5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01" name="Google Shape;401;p52"/>
          <p:cNvSpPr txBox="1"/>
          <p:nvPr>
            <p:ph idx="7"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Blue">
  <p:cSld name="4-Icons Highlight Slide – Blue">
    <p:spTree>
      <p:nvGrpSpPr>
        <p:cNvPr id="402" name="Shape 402"/>
        <p:cNvGrpSpPr/>
        <p:nvPr/>
      </p:nvGrpSpPr>
      <p:grpSpPr>
        <a:xfrm>
          <a:off x="0" y="0"/>
          <a:ext cx="0" cy="0"/>
          <a:chOff x="0" y="0"/>
          <a:chExt cx="0" cy="0"/>
        </a:xfrm>
      </p:grpSpPr>
      <p:sp>
        <p:nvSpPr>
          <p:cNvPr id="403" name="Google Shape;403;p53"/>
          <p:cNvSpPr/>
          <p:nvPr/>
        </p:nvSpPr>
        <p:spPr>
          <a:xfrm>
            <a:off x="414338"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4" name="Google Shape;404;p53"/>
          <p:cNvSpPr/>
          <p:nvPr/>
        </p:nvSpPr>
        <p:spPr>
          <a:xfrm>
            <a:off x="2282680"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5" name="Google Shape;405;p53"/>
          <p:cNvSpPr/>
          <p:nvPr/>
        </p:nvSpPr>
        <p:spPr>
          <a:xfrm>
            <a:off x="414338"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6" name="Google Shape;406;p53"/>
          <p:cNvSpPr/>
          <p:nvPr/>
        </p:nvSpPr>
        <p:spPr>
          <a:xfrm>
            <a:off x="2282680"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7" name="Google Shape;407;p53"/>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8" name="Google Shape;408;p53"/>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9" name="Google Shape;409;p53"/>
          <p:cNvSpPr/>
          <p:nvPr>
            <p:ph idx="2" type="pic"/>
          </p:nvPr>
        </p:nvSpPr>
        <p:spPr>
          <a:xfrm>
            <a:off x="4572000" y="3827918"/>
            <a:ext cx="531546" cy="531546"/>
          </a:xfrm>
          <a:prstGeom prst="rect">
            <a:avLst/>
          </a:prstGeom>
          <a:noFill/>
          <a:ln>
            <a:noFill/>
          </a:ln>
        </p:spPr>
      </p:sp>
      <p:sp>
        <p:nvSpPr>
          <p:cNvPr id="410" name="Google Shape;410;p53"/>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1" name="Google Shape;411;p53"/>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12" name="Google Shape;412;p53"/>
          <p:cNvSpPr/>
          <p:nvPr/>
        </p:nvSpPr>
        <p:spPr>
          <a:xfrm>
            <a:off x="817558"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3" name="Google Shape;413;p53"/>
          <p:cNvSpPr/>
          <p:nvPr>
            <p:ph idx="3" type="pic"/>
          </p:nvPr>
        </p:nvSpPr>
        <p:spPr>
          <a:xfrm>
            <a:off x="952095" y="949647"/>
            <a:ext cx="556426" cy="556426"/>
          </a:xfrm>
          <a:prstGeom prst="rect">
            <a:avLst/>
          </a:prstGeom>
          <a:noFill/>
          <a:ln>
            <a:noFill/>
          </a:ln>
        </p:spPr>
      </p:sp>
      <p:sp>
        <p:nvSpPr>
          <p:cNvPr id="414" name="Google Shape;414;p53"/>
          <p:cNvSpPr/>
          <p:nvPr/>
        </p:nvSpPr>
        <p:spPr>
          <a:xfrm>
            <a:off x="2690842"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5" name="Google Shape;415;p53"/>
          <p:cNvSpPr/>
          <p:nvPr>
            <p:ph idx="4" type="pic"/>
          </p:nvPr>
        </p:nvSpPr>
        <p:spPr>
          <a:xfrm>
            <a:off x="2825379" y="949647"/>
            <a:ext cx="556426" cy="556426"/>
          </a:xfrm>
          <a:prstGeom prst="rect">
            <a:avLst/>
          </a:prstGeom>
          <a:noFill/>
          <a:ln>
            <a:noFill/>
          </a:ln>
        </p:spPr>
      </p:sp>
      <p:sp>
        <p:nvSpPr>
          <p:cNvPr id="416" name="Google Shape;416;p53"/>
          <p:cNvSpPr/>
          <p:nvPr/>
        </p:nvSpPr>
        <p:spPr>
          <a:xfrm>
            <a:off x="817558"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7" name="Google Shape;417;p53"/>
          <p:cNvSpPr/>
          <p:nvPr>
            <p:ph idx="5" type="pic"/>
          </p:nvPr>
        </p:nvSpPr>
        <p:spPr>
          <a:xfrm>
            <a:off x="952095" y="2852588"/>
            <a:ext cx="556426" cy="556426"/>
          </a:xfrm>
          <a:prstGeom prst="rect">
            <a:avLst/>
          </a:prstGeom>
          <a:noFill/>
          <a:ln>
            <a:noFill/>
          </a:ln>
        </p:spPr>
      </p:sp>
      <p:sp>
        <p:nvSpPr>
          <p:cNvPr id="418" name="Google Shape;418;p53"/>
          <p:cNvSpPr/>
          <p:nvPr/>
        </p:nvSpPr>
        <p:spPr>
          <a:xfrm>
            <a:off x="2690842"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9" name="Google Shape;419;p53"/>
          <p:cNvSpPr/>
          <p:nvPr>
            <p:ph idx="6" type="pic"/>
          </p:nvPr>
        </p:nvSpPr>
        <p:spPr>
          <a:xfrm>
            <a:off x="2825379" y="2852588"/>
            <a:ext cx="556426" cy="556426"/>
          </a:xfrm>
          <a:prstGeom prst="rect">
            <a:avLst/>
          </a:prstGeom>
          <a:noFill/>
          <a:ln>
            <a:noFill/>
          </a:ln>
        </p:spPr>
      </p:sp>
      <p:sp>
        <p:nvSpPr>
          <p:cNvPr id="420" name="Google Shape;420;p53"/>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1" name="Google Shape;421;p53"/>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2" name="Google Shape;422;p53"/>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3" name="Google Shape;423;p53"/>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4" name="Google Shape;424;p5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25" name="Google Shape;425;p5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26" name="Google Shape;426;p53"/>
          <p:cNvSpPr txBox="1"/>
          <p:nvPr>
            <p:ph idx="14"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Yellow">
  <p:cSld name="4-Icons Highlight Slide – Yellow">
    <p:spTree>
      <p:nvGrpSpPr>
        <p:cNvPr id="427" name="Shape 427"/>
        <p:cNvGrpSpPr/>
        <p:nvPr/>
      </p:nvGrpSpPr>
      <p:grpSpPr>
        <a:xfrm>
          <a:off x="0" y="0"/>
          <a:ext cx="0" cy="0"/>
          <a:chOff x="0" y="0"/>
          <a:chExt cx="0" cy="0"/>
        </a:xfrm>
      </p:grpSpPr>
      <p:sp>
        <p:nvSpPr>
          <p:cNvPr id="428" name="Google Shape;428;p54"/>
          <p:cNvSpPr/>
          <p:nvPr/>
        </p:nvSpPr>
        <p:spPr>
          <a:xfrm>
            <a:off x="414338"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29" name="Google Shape;429;p54"/>
          <p:cNvSpPr/>
          <p:nvPr/>
        </p:nvSpPr>
        <p:spPr>
          <a:xfrm>
            <a:off x="2282680"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0" name="Google Shape;430;p54"/>
          <p:cNvSpPr/>
          <p:nvPr/>
        </p:nvSpPr>
        <p:spPr>
          <a:xfrm>
            <a:off x="414338"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1" name="Google Shape;431;p54"/>
          <p:cNvSpPr/>
          <p:nvPr/>
        </p:nvSpPr>
        <p:spPr>
          <a:xfrm>
            <a:off x="2282680"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2" name="Google Shape;432;p54"/>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3" name="Google Shape;433;p54"/>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4" name="Google Shape;434;p54"/>
          <p:cNvSpPr/>
          <p:nvPr>
            <p:ph idx="2" type="pic"/>
          </p:nvPr>
        </p:nvSpPr>
        <p:spPr>
          <a:xfrm>
            <a:off x="4572000" y="3827918"/>
            <a:ext cx="531546" cy="531546"/>
          </a:xfrm>
          <a:prstGeom prst="rect">
            <a:avLst/>
          </a:prstGeom>
          <a:noFill/>
          <a:ln>
            <a:noFill/>
          </a:ln>
        </p:spPr>
      </p:sp>
      <p:sp>
        <p:nvSpPr>
          <p:cNvPr id="435" name="Google Shape;435;p54"/>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6" name="Google Shape;436;p54"/>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37" name="Google Shape;437;p54"/>
          <p:cNvSpPr/>
          <p:nvPr/>
        </p:nvSpPr>
        <p:spPr>
          <a:xfrm>
            <a:off x="817558"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8" name="Google Shape;438;p54"/>
          <p:cNvSpPr/>
          <p:nvPr>
            <p:ph idx="3" type="pic"/>
          </p:nvPr>
        </p:nvSpPr>
        <p:spPr>
          <a:xfrm>
            <a:off x="952095" y="949647"/>
            <a:ext cx="556426" cy="556426"/>
          </a:xfrm>
          <a:prstGeom prst="rect">
            <a:avLst/>
          </a:prstGeom>
          <a:noFill/>
          <a:ln>
            <a:noFill/>
          </a:ln>
        </p:spPr>
      </p:sp>
      <p:sp>
        <p:nvSpPr>
          <p:cNvPr id="439" name="Google Shape;439;p54"/>
          <p:cNvSpPr/>
          <p:nvPr/>
        </p:nvSpPr>
        <p:spPr>
          <a:xfrm>
            <a:off x="2690842"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0" name="Google Shape;440;p54"/>
          <p:cNvSpPr/>
          <p:nvPr>
            <p:ph idx="4" type="pic"/>
          </p:nvPr>
        </p:nvSpPr>
        <p:spPr>
          <a:xfrm>
            <a:off x="2825379" y="949647"/>
            <a:ext cx="556426" cy="556426"/>
          </a:xfrm>
          <a:prstGeom prst="rect">
            <a:avLst/>
          </a:prstGeom>
          <a:noFill/>
          <a:ln>
            <a:noFill/>
          </a:ln>
        </p:spPr>
      </p:sp>
      <p:sp>
        <p:nvSpPr>
          <p:cNvPr id="441" name="Google Shape;441;p54"/>
          <p:cNvSpPr/>
          <p:nvPr/>
        </p:nvSpPr>
        <p:spPr>
          <a:xfrm>
            <a:off x="817558"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2" name="Google Shape;442;p54"/>
          <p:cNvSpPr/>
          <p:nvPr>
            <p:ph idx="5" type="pic"/>
          </p:nvPr>
        </p:nvSpPr>
        <p:spPr>
          <a:xfrm>
            <a:off x="952095" y="2852588"/>
            <a:ext cx="556426" cy="556426"/>
          </a:xfrm>
          <a:prstGeom prst="rect">
            <a:avLst/>
          </a:prstGeom>
          <a:noFill/>
          <a:ln>
            <a:noFill/>
          </a:ln>
        </p:spPr>
      </p:sp>
      <p:sp>
        <p:nvSpPr>
          <p:cNvPr id="443" name="Google Shape;443;p54"/>
          <p:cNvSpPr/>
          <p:nvPr/>
        </p:nvSpPr>
        <p:spPr>
          <a:xfrm>
            <a:off x="2690842"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4" name="Google Shape;444;p54"/>
          <p:cNvSpPr/>
          <p:nvPr>
            <p:ph idx="6" type="pic"/>
          </p:nvPr>
        </p:nvSpPr>
        <p:spPr>
          <a:xfrm>
            <a:off x="2825379" y="2852588"/>
            <a:ext cx="556426" cy="556426"/>
          </a:xfrm>
          <a:prstGeom prst="rect">
            <a:avLst/>
          </a:prstGeom>
          <a:noFill/>
          <a:ln>
            <a:noFill/>
          </a:ln>
        </p:spPr>
      </p:sp>
      <p:sp>
        <p:nvSpPr>
          <p:cNvPr id="445" name="Google Shape;445;p54"/>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6" name="Google Shape;446;p54"/>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7" name="Google Shape;447;p54"/>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8" name="Google Shape;448;p54"/>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9" name="Google Shape;449;p5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50" name="Google Shape;450;p5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51" name="Google Shape;451;p54"/>
          <p:cNvSpPr txBox="1"/>
          <p:nvPr>
            <p:ph idx="14"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Green">
  <p:cSld name="Photo-Icon Combo Slide – Green">
    <p:spTree>
      <p:nvGrpSpPr>
        <p:cNvPr id="452" name="Shape 452"/>
        <p:cNvGrpSpPr/>
        <p:nvPr/>
      </p:nvGrpSpPr>
      <p:grpSpPr>
        <a:xfrm>
          <a:off x="0" y="0"/>
          <a:ext cx="0" cy="0"/>
          <a:chOff x="0" y="0"/>
          <a:chExt cx="0" cy="0"/>
        </a:xfrm>
      </p:grpSpPr>
      <p:sp>
        <p:nvSpPr>
          <p:cNvPr id="453" name="Google Shape;453;p55"/>
          <p:cNvSpPr/>
          <p:nvPr>
            <p:ph idx="2" type="pic"/>
          </p:nvPr>
        </p:nvSpPr>
        <p:spPr>
          <a:xfrm>
            <a:off x="0" y="0"/>
            <a:ext cx="9161547" cy="5143500"/>
          </a:xfrm>
          <a:prstGeom prst="rect">
            <a:avLst/>
          </a:prstGeom>
          <a:solidFill>
            <a:schemeClr val="lt1"/>
          </a:solidFill>
          <a:ln>
            <a:noFill/>
          </a:ln>
        </p:spPr>
      </p:sp>
      <p:sp>
        <p:nvSpPr>
          <p:cNvPr id="454" name="Google Shape;454;p55"/>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5" name="Google Shape;455;p55"/>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6" name="Google Shape;456;p55"/>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57" name="Google Shape;457;p5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58" name="Google Shape;458;p5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Blue">
  <p:cSld name="Photo-Icon Combo Slide – Blue">
    <p:spTree>
      <p:nvGrpSpPr>
        <p:cNvPr id="459" name="Shape 459"/>
        <p:cNvGrpSpPr/>
        <p:nvPr/>
      </p:nvGrpSpPr>
      <p:grpSpPr>
        <a:xfrm>
          <a:off x="0" y="0"/>
          <a:ext cx="0" cy="0"/>
          <a:chOff x="0" y="0"/>
          <a:chExt cx="0" cy="0"/>
        </a:xfrm>
      </p:grpSpPr>
      <p:sp>
        <p:nvSpPr>
          <p:cNvPr id="460" name="Google Shape;460;p56"/>
          <p:cNvSpPr/>
          <p:nvPr>
            <p:ph idx="2" type="pic"/>
          </p:nvPr>
        </p:nvSpPr>
        <p:spPr>
          <a:xfrm>
            <a:off x="0" y="0"/>
            <a:ext cx="9161547" cy="5143500"/>
          </a:xfrm>
          <a:prstGeom prst="rect">
            <a:avLst/>
          </a:prstGeom>
          <a:solidFill>
            <a:schemeClr val="lt1"/>
          </a:solidFill>
          <a:ln>
            <a:noFill/>
          </a:ln>
        </p:spPr>
      </p:sp>
      <p:sp>
        <p:nvSpPr>
          <p:cNvPr id="461" name="Google Shape;461;p56"/>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2" name="Google Shape;462;p56"/>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3" name="Google Shape;463;p56"/>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4" name="Google Shape;464;p5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65" name="Google Shape;465;p5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Yellow">
  <p:cSld name="Photo-Icon Combo Slide – Yellow">
    <p:spTree>
      <p:nvGrpSpPr>
        <p:cNvPr id="466" name="Shape 466"/>
        <p:cNvGrpSpPr/>
        <p:nvPr/>
      </p:nvGrpSpPr>
      <p:grpSpPr>
        <a:xfrm>
          <a:off x="0" y="0"/>
          <a:ext cx="0" cy="0"/>
          <a:chOff x="0" y="0"/>
          <a:chExt cx="0" cy="0"/>
        </a:xfrm>
      </p:grpSpPr>
      <p:sp>
        <p:nvSpPr>
          <p:cNvPr id="467" name="Google Shape;467;p57"/>
          <p:cNvSpPr/>
          <p:nvPr>
            <p:ph idx="2" type="pic"/>
          </p:nvPr>
        </p:nvSpPr>
        <p:spPr>
          <a:xfrm>
            <a:off x="0" y="0"/>
            <a:ext cx="9161547" cy="5143500"/>
          </a:xfrm>
          <a:prstGeom prst="rect">
            <a:avLst/>
          </a:prstGeom>
          <a:solidFill>
            <a:schemeClr val="lt1"/>
          </a:solidFill>
          <a:ln>
            <a:noFill/>
          </a:ln>
        </p:spPr>
      </p:sp>
      <p:sp>
        <p:nvSpPr>
          <p:cNvPr id="468" name="Google Shape;468;p57"/>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9" name="Google Shape;469;p57"/>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0" name="Google Shape;470;p57"/>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1" name="Google Shape;471;p5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72" name="Google Shape;472;p5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theme" Target="../theme/theme2.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9"/>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jpg"/><Relationship Id="rId4" Type="http://schemas.openxmlformats.org/officeDocument/2006/relationships/image" Target="../media/image52.png"/><Relationship Id="rId5" Type="http://schemas.openxmlformats.org/officeDocument/2006/relationships/image" Target="../media/image10.jpg"/><Relationship Id="rId6"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4.png"/><Relationship Id="rId6"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50.png"/><Relationship Id="rId4" Type="http://schemas.openxmlformats.org/officeDocument/2006/relationships/image" Target="../media/image8.png"/><Relationship Id="rId5"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25.png"/><Relationship Id="rId6" Type="http://schemas.openxmlformats.org/officeDocument/2006/relationships/image" Target="../media/image50.png"/><Relationship Id="rId7"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image" Target="../media/image25.png"/><Relationship Id="rId5" Type="http://schemas.openxmlformats.org/officeDocument/2006/relationships/image" Target="../media/image50.png"/><Relationship Id="rId6" Type="http://schemas.openxmlformats.org/officeDocument/2006/relationships/image" Target="../media/image8.png"/><Relationship Id="rId7"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41.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3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7.png"/><Relationship Id="rId4" Type="http://schemas.openxmlformats.org/officeDocument/2006/relationships/image" Target="../media/image29.png"/><Relationship Id="rId5" Type="http://schemas.openxmlformats.org/officeDocument/2006/relationships/image" Target="../media/image41.png"/><Relationship Id="rId6" Type="http://schemas.openxmlformats.org/officeDocument/2006/relationships/image" Target="../media/image28.png"/><Relationship Id="rId7" Type="http://schemas.openxmlformats.org/officeDocument/2006/relationships/image" Target="../media/image3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42.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4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01.jpg"/><Relationship Id="rId4" Type="http://schemas.openxmlformats.org/officeDocument/2006/relationships/image" Target="../media/image9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hyperlink" Target="mailto:poneillv@uvm.edu" TargetMode="External"/><Relationship Id="rId4" Type="http://schemas.openxmlformats.org/officeDocument/2006/relationships/hyperlink" Target="mailto:poneillv@uvm.edu" TargetMode="External"/><Relationship Id="rId5" Type="http://schemas.openxmlformats.org/officeDocument/2006/relationships/hyperlink" Target="mailto:jgagne@gpcog.org" TargetMode="External"/></Relationships>
</file>

<file path=ppt/slides/_rels/slide22.xml.rels><?xml version="1.0" encoding="UTF-8" standalone="yes"?><Relationships xmlns="http://schemas.openxmlformats.org/package/2006/relationships"><Relationship Id="rId40" Type="http://schemas.openxmlformats.org/officeDocument/2006/relationships/image" Target="../media/image76.png"/><Relationship Id="rId20" Type="http://schemas.openxmlformats.org/officeDocument/2006/relationships/image" Target="../media/image55.png"/><Relationship Id="rId42" Type="http://schemas.openxmlformats.org/officeDocument/2006/relationships/image" Target="../media/image81.png"/><Relationship Id="rId41" Type="http://schemas.openxmlformats.org/officeDocument/2006/relationships/image" Target="../media/image78.png"/><Relationship Id="rId22" Type="http://schemas.openxmlformats.org/officeDocument/2006/relationships/image" Target="../media/image59.png"/><Relationship Id="rId44" Type="http://schemas.openxmlformats.org/officeDocument/2006/relationships/image" Target="../media/image87.png"/><Relationship Id="rId21" Type="http://schemas.openxmlformats.org/officeDocument/2006/relationships/image" Target="../media/image66.png"/><Relationship Id="rId43" Type="http://schemas.openxmlformats.org/officeDocument/2006/relationships/image" Target="../media/image75.png"/><Relationship Id="rId24" Type="http://schemas.openxmlformats.org/officeDocument/2006/relationships/image" Target="../media/image86.png"/><Relationship Id="rId23" Type="http://schemas.openxmlformats.org/officeDocument/2006/relationships/image" Target="../media/image83.png"/><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6.png"/><Relationship Id="rId4" Type="http://schemas.openxmlformats.org/officeDocument/2006/relationships/image" Target="../media/image44.png"/><Relationship Id="rId9" Type="http://schemas.openxmlformats.org/officeDocument/2006/relationships/image" Target="../media/image53.png"/><Relationship Id="rId26" Type="http://schemas.openxmlformats.org/officeDocument/2006/relationships/image" Target="../media/image61.png"/><Relationship Id="rId25" Type="http://schemas.openxmlformats.org/officeDocument/2006/relationships/image" Target="../media/image74.png"/><Relationship Id="rId28" Type="http://schemas.openxmlformats.org/officeDocument/2006/relationships/image" Target="../media/image65.png"/><Relationship Id="rId27" Type="http://schemas.openxmlformats.org/officeDocument/2006/relationships/image" Target="../media/image70.png"/><Relationship Id="rId5" Type="http://schemas.openxmlformats.org/officeDocument/2006/relationships/image" Target="../media/image49.png"/><Relationship Id="rId6" Type="http://schemas.openxmlformats.org/officeDocument/2006/relationships/image" Target="../media/image47.png"/><Relationship Id="rId29" Type="http://schemas.openxmlformats.org/officeDocument/2006/relationships/image" Target="../media/image45.png"/><Relationship Id="rId7" Type="http://schemas.openxmlformats.org/officeDocument/2006/relationships/image" Target="../media/image48.png"/><Relationship Id="rId8" Type="http://schemas.openxmlformats.org/officeDocument/2006/relationships/image" Target="../media/image43.png"/><Relationship Id="rId31" Type="http://schemas.openxmlformats.org/officeDocument/2006/relationships/image" Target="../media/image72.png"/><Relationship Id="rId30" Type="http://schemas.openxmlformats.org/officeDocument/2006/relationships/image" Target="../media/image67.png"/><Relationship Id="rId11" Type="http://schemas.openxmlformats.org/officeDocument/2006/relationships/image" Target="../media/image46.png"/><Relationship Id="rId33" Type="http://schemas.openxmlformats.org/officeDocument/2006/relationships/image" Target="../media/image68.png"/><Relationship Id="rId10" Type="http://schemas.openxmlformats.org/officeDocument/2006/relationships/image" Target="../media/image56.png"/><Relationship Id="rId32" Type="http://schemas.openxmlformats.org/officeDocument/2006/relationships/image" Target="../media/image63.png"/><Relationship Id="rId13" Type="http://schemas.openxmlformats.org/officeDocument/2006/relationships/image" Target="../media/image71.png"/><Relationship Id="rId35" Type="http://schemas.openxmlformats.org/officeDocument/2006/relationships/image" Target="../media/image84.png"/><Relationship Id="rId12" Type="http://schemas.openxmlformats.org/officeDocument/2006/relationships/image" Target="../media/image51.png"/><Relationship Id="rId34" Type="http://schemas.openxmlformats.org/officeDocument/2006/relationships/image" Target="../media/image73.png"/><Relationship Id="rId15" Type="http://schemas.openxmlformats.org/officeDocument/2006/relationships/image" Target="../media/image54.png"/><Relationship Id="rId37" Type="http://schemas.openxmlformats.org/officeDocument/2006/relationships/image" Target="../media/image91.png"/><Relationship Id="rId14" Type="http://schemas.openxmlformats.org/officeDocument/2006/relationships/image" Target="../media/image69.png"/><Relationship Id="rId36" Type="http://schemas.openxmlformats.org/officeDocument/2006/relationships/image" Target="../media/image77.png"/><Relationship Id="rId17" Type="http://schemas.openxmlformats.org/officeDocument/2006/relationships/image" Target="../media/image60.png"/><Relationship Id="rId39" Type="http://schemas.openxmlformats.org/officeDocument/2006/relationships/image" Target="../media/image89.png"/><Relationship Id="rId16" Type="http://schemas.openxmlformats.org/officeDocument/2006/relationships/image" Target="../media/image62.png"/><Relationship Id="rId38" Type="http://schemas.openxmlformats.org/officeDocument/2006/relationships/image" Target="../media/image79.png"/><Relationship Id="rId19" Type="http://schemas.openxmlformats.org/officeDocument/2006/relationships/image" Target="../media/image58.png"/><Relationship Id="rId18" Type="http://schemas.openxmlformats.org/officeDocument/2006/relationships/image" Target="../media/image5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5.png"/><Relationship Id="rId4" Type="http://schemas.openxmlformats.org/officeDocument/2006/relationships/image" Target="../media/image80.png"/><Relationship Id="rId9" Type="http://schemas.openxmlformats.org/officeDocument/2006/relationships/image" Target="../media/image90.png"/><Relationship Id="rId5" Type="http://schemas.openxmlformats.org/officeDocument/2006/relationships/image" Target="../media/image94.png"/><Relationship Id="rId6" Type="http://schemas.openxmlformats.org/officeDocument/2006/relationships/image" Target="../media/image85.png"/><Relationship Id="rId7" Type="http://schemas.openxmlformats.org/officeDocument/2006/relationships/image" Target="../media/image93.png"/><Relationship Id="rId8" Type="http://schemas.openxmlformats.org/officeDocument/2006/relationships/image" Target="../media/image97.png"/><Relationship Id="rId11" Type="http://schemas.openxmlformats.org/officeDocument/2006/relationships/image" Target="../media/image92.png"/><Relationship Id="rId10" Type="http://schemas.openxmlformats.org/officeDocument/2006/relationships/image" Target="../media/image88.png"/><Relationship Id="rId13" Type="http://schemas.openxmlformats.org/officeDocument/2006/relationships/image" Target="../media/image95.png"/><Relationship Id="rId12" Type="http://schemas.openxmlformats.org/officeDocument/2006/relationships/image" Target="../media/image98.png"/><Relationship Id="rId15" Type="http://schemas.openxmlformats.org/officeDocument/2006/relationships/image" Target="../media/image96.png"/><Relationship Id="rId14"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1"/>
          <p:cNvSpPr txBox="1"/>
          <p:nvPr>
            <p:ph type="title"/>
          </p:nvPr>
        </p:nvSpPr>
        <p:spPr>
          <a:xfrm>
            <a:off x="552077" y="2884449"/>
            <a:ext cx="4971494" cy="908019"/>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lt1"/>
              </a:buClr>
              <a:buSzPts val="2800"/>
              <a:buFont typeface="Arial"/>
              <a:buNone/>
            </a:pPr>
            <a:r>
              <a:rPr lang="en-US"/>
              <a:t>Northeast Renewable Diesel Working Group </a:t>
            </a:r>
            <a:endParaRPr/>
          </a:p>
        </p:txBody>
      </p:sp>
      <p:sp>
        <p:nvSpPr>
          <p:cNvPr id="479" name="Google Shape;479;p1"/>
          <p:cNvSpPr txBox="1"/>
          <p:nvPr>
            <p:ph idx="1" type="body"/>
          </p:nvPr>
        </p:nvSpPr>
        <p:spPr>
          <a:xfrm>
            <a:off x="555295" y="4358947"/>
            <a:ext cx="4968275" cy="42120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1400"/>
              <a:buNone/>
            </a:pPr>
            <a:r>
              <a:rPr lang="en-US">
                <a:latin typeface="Arial"/>
                <a:ea typeface="Arial"/>
                <a:cs typeface="Arial"/>
                <a:sym typeface="Arial"/>
              </a:rPr>
              <a:t>Session </a:t>
            </a:r>
            <a:r>
              <a:rPr lang="en-US"/>
              <a:t>3</a:t>
            </a:r>
            <a:r>
              <a:rPr lang="en-US">
                <a:latin typeface="Arial"/>
                <a:ea typeface="Arial"/>
                <a:cs typeface="Arial"/>
                <a:sym typeface="Arial"/>
              </a:rPr>
              <a:t> – </a:t>
            </a:r>
            <a:r>
              <a:rPr lang="en-US"/>
              <a:t>November</a:t>
            </a:r>
            <a:r>
              <a:rPr lang="en-US">
                <a:latin typeface="Arial"/>
                <a:ea typeface="Arial"/>
                <a:cs typeface="Arial"/>
                <a:sym typeface="Arial"/>
              </a:rPr>
              <a:t> </a:t>
            </a:r>
            <a:r>
              <a:rPr lang="en-US"/>
              <a:t>5</a:t>
            </a:r>
            <a:r>
              <a:rPr baseline="30000" lang="en-US">
                <a:latin typeface="Arial"/>
                <a:ea typeface="Arial"/>
                <a:cs typeface="Arial"/>
                <a:sym typeface="Arial"/>
              </a:rPr>
              <a:t>th</a:t>
            </a:r>
            <a:r>
              <a:rPr lang="en-US">
                <a:latin typeface="Arial"/>
                <a:ea typeface="Arial"/>
                <a:cs typeface="Arial"/>
                <a:sym typeface="Arial"/>
              </a:rPr>
              <a:t>, 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7"/>
          <p:cNvSpPr txBox="1"/>
          <p:nvPr>
            <p:ph type="title"/>
          </p:nvPr>
        </p:nvSpPr>
        <p:spPr>
          <a:xfrm>
            <a:off x="552077" y="1807699"/>
            <a:ext cx="2994069" cy="487632"/>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t>Introductions</a:t>
            </a:r>
            <a:endParaRPr/>
          </a:p>
        </p:txBody>
      </p:sp>
      <p:sp>
        <p:nvSpPr>
          <p:cNvPr id="486" name="Google Shape;486;p7"/>
          <p:cNvSpPr txBox="1"/>
          <p:nvPr>
            <p:ph idx="1" type="body"/>
          </p:nvPr>
        </p:nvSpPr>
        <p:spPr>
          <a:xfrm>
            <a:off x="401077" y="2554450"/>
            <a:ext cx="3936000" cy="1972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400"/>
              <a:buNone/>
            </a:pPr>
            <a:r>
              <a:rPr lang="en-US"/>
              <a:t>Please introduce yourself in the chat</a:t>
            </a:r>
            <a:endParaRPr/>
          </a:p>
          <a:p>
            <a:pPr indent="-285750" lvl="0" marL="285750" rtl="0" algn="l">
              <a:lnSpc>
                <a:spcPct val="90000"/>
              </a:lnSpc>
              <a:spcBef>
                <a:spcPts val="750"/>
              </a:spcBef>
              <a:spcAft>
                <a:spcPts val="0"/>
              </a:spcAft>
              <a:buClr>
                <a:schemeClr val="dk1"/>
              </a:buClr>
              <a:buSzPts val="1400"/>
              <a:buFont typeface="Noto Sans Symbols"/>
              <a:buChar char="▪"/>
            </a:pPr>
            <a:r>
              <a:rPr lang="en-US"/>
              <a:t>Name</a:t>
            </a:r>
            <a:endParaRPr/>
          </a:p>
          <a:p>
            <a:pPr indent="-285750" lvl="0" marL="285750" rtl="0" algn="l">
              <a:lnSpc>
                <a:spcPct val="90000"/>
              </a:lnSpc>
              <a:spcBef>
                <a:spcPts val="750"/>
              </a:spcBef>
              <a:spcAft>
                <a:spcPts val="0"/>
              </a:spcAft>
              <a:buClr>
                <a:schemeClr val="dk1"/>
              </a:buClr>
              <a:buSzPts val="1400"/>
              <a:buFont typeface="Noto Sans Symbols"/>
              <a:buChar char="▪"/>
            </a:pPr>
            <a:r>
              <a:rPr lang="en-US"/>
              <a:t>Organization</a:t>
            </a:r>
            <a:endParaRPr/>
          </a:p>
          <a:p>
            <a:pPr indent="-285750" lvl="0" marL="285750" rtl="0" algn="l">
              <a:lnSpc>
                <a:spcPct val="90000"/>
              </a:lnSpc>
              <a:spcBef>
                <a:spcPts val="750"/>
              </a:spcBef>
              <a:spcAft>
                <a:spcPts val="0"/>
              </a:spcAft>
              <a:buClr>
                <a:schemeClr val="dk1"/>
              </a:buClr>
              <a:buSzPts val="1400"/>
              <a:buFont typeface="Noto Sans Symbols"/>
              <a:buChar char="▪"/>
            </a:pPr>
            <a:r>
              <a:rPr lang="en-US"/>
              <a:t>Where are you calling in from? </a:t>
            </a:r>
            <a:endParaRPr/>
          </a:p>
        </p:txBody>
      </p:sp>
      <p:pic>
        <p:nvPicPr>
          <p:cNvPr descr="A person holding a steering wheel&#10;&#10;Description automatically generated" id="487" name="Google Shape;487;p7"/>
          <p:cNvPicPr preferRelativeResize="0"/>
          <p:nvPr>
            <p:ph idx="2" type="pic"/>
          </p:nvPr>
        </p:nvPicPr>
        <p:blipFill rotWithShape="1">
          <a:blip r:embed="rId3">
            <a:alphaModFix/>
          </a:blip>
          <a:srcRect b="0" l="18616" r="18615" t="0"/>
          <a:stretch/>
        </p:blipFill>
        <p:spPr>
          <a:xfrm>
            <a:off x="4265080" y="-34599"/>
            <a:ext cx="4878920" cy="5178099"/>
          </a:xfrm>
          <a:prstGeom prst="rect">
            <a:avLst/>
          </a:prstGeom>
          <a:solidFill>
            <a:srgbClr val="E6E8E8"/>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2"/>
          <p:cNvSpPr txBox="1"/>
          <p:nvPr>
            <p:ph idx="1" type="body"/>
          </p:nvPr>
        </p:nvSpPr>
        <p:spPr>
          <a:xfrm>
            <a:off x="2091525" y="3546742"/>
            <a:ext cx="2456148" cy="260502"/>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Peggy O’Neill-Vivanco</a:t>
            </a:r>
            <a:endParaRPr/>
          </a:p>
        </p:txBody>
      </p:sp>
      <p:sp>
        <p:nvSpPr>
          <p:cNvPr id="493" name="Google Shape;493;p2"/>
          <p:cNvSpPr txBox="1"/>
          <p:nvPr>
            <p:ph idx="2" type="body"/>
          </p:nvPr>
        </p:nvSpPr>
        <p:spPr>
          <a:xfrm>
            <a:off x="2091525" y="3850986"/>
            <a:ext cx="2730500" cy="39211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200"/>
              <a:buNone/>
            </a:pPr>
            <a:r>
              <a:rPr lang="en-US"/>
              <a:t>Vermont Clean Communities</a:t>
            </a:r>
            <a:endParaRPr/>
          </a:p>
          <a:p>
            <a:pPr indent="0" lvl="0" marL="0" rtl="0" algn="l">
              <a:lnSpc>
                <a:spcPct val="90000"/>
              </a:lnSpc>
              <a:spcBef>
                <a:spcPts val="750"/>
              </a:spcBef>
              <a:spcAft>
                <a:spcPts val="0"/>
              </a:spcAft>
              <a:buClr>
                <a:schemeClr val="dk1"/>
              </a:buClr>
              <a:buSzPts val="1200"/>
              <a:buNone/>
            </a:pPr>
            <a:r>
              <a:rPr lang="en-US"/>
              <a:t>Coalition Director</a:t>
            </a:r>
            <a:endParaRPr/>
          </a:p>
        </p:txBody>
      </p:sp>
      <p:sp>
        <p:nvSpPr>
          <p:cNvPr id="494" name="Google Shape;494;p2"/>
          <p:cNvSpPr txBox="1"/>
          <p:nvPr>
            <p:ph idx="7" type="body"/>
          </p:nvPr>
        </p:nvSpPr>
        <p:spPr>
          <a:xfrm>
            <a:off x="6609481" y="3548880"/>
            <a:ext cx="2260600" cy="256205"/>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Jon Gagne</a:t>
            </a:r>
            <a:endParaRPr/>
          </a:p>
        </p:txBody>
      </p:sp>
      <p:sp>
        <p:nvSpPr>
          <p:cNvPr id="495" name="Google Shape;495;p2"/>
          <p:cNvSpPr txBox="1"/>
          <p:nvPr>
            <p:ph idx="8" type="body"/>
          </p:nvPr>
        </p:nvSpPr>
        <p:spPr>
          <a:xfrm>
            <a:off x="6609481" y="3848828"/>
            <a:ext cx="2730500" cy="39211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200"/>
              <a:buNone/>
            </a:pPr>
            <a:r>
              <a:rPr lang="en-US"/>
              <a:t>Maine Clean Communities</a:t>
            </a:r>
            <a:endParaRPr/>
          </a:p>
          <a:p>
            <a:pPr indent="0" lvl="0" marL="0" rtl="0" algn="l">
              <a:lnSpc>
                <a:spcPct val="90000"/>
              </a:lnSpc>
              <a:spcBef>
                <a:spcPts val="750"/>
              </a:spcBef>
              <a:spcAft>
                <a:spcPts val="0"/>
              </a:spcAft>
              <a:buClr>
                <a:schemeClr val="dk1"/>
              </a:buClr>
              <a:buSzPts val="1200"/>
              <a:buNone/>
            </a:pPr>
            <a:r>
              <a:rPr lang="en-US"/>
              <a:t>Coalition Co-Director</a:t>
            </a:r>
            <a:endParaRPr/>
          </a:p>
        </p:txBody>
      </p:sp>
      <p:sp>
        <p:nvSpPr>
          <p:cNvPr id="496" name="Google Shape;496;p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497" name="Google Shape;497;p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t>‹#›</a:t>
            </a:fld>
            <a:endParaRPr/>
          </a:p>
        </p:txBody>
      </p:sp>
      <p:pic>
        <p:nvPicPr>
          <p:cNvPr id="498" name="Google Shape;498;p2"/>
          <p:cNvPicPr preferRelativeResize="0"/>
          <p:nvPr/>
        </p:nvPicPr>
        <p:blipFill rotWithShape="1">
          <a:blip r:embed="rId3">
            <a:alphaModFix/>
          </a:blip>
          <a:srcRect b="0" l="0" r="0" t="0"/>
          <a:stretch/>
        </p:blipFill>
        <p:spPr>
          <a:xfrm>
            <a:off x="5174413" y="3281790"/>
            <a:ext cx="1147538" cy="1147538"/>
          </a:xfrm>
          <a:prstGeom prst="rect">
            <a:avLst/>
          </a:prstGeom>
          <a:noFill/>
          <a:ln>
            <a:noFill/>
          </a:ln>
        </p:spPr>
      </p:pic>
      <p:pic>
        <p:nvPicPr>
          <p:cNvPr descr="A logo of a state with a map of mountains and trees&#10;&#10;AI-generated content may be incorrect." id="499" name="Google Shape;499;p2"/>
          <p:cNvPicPr preferRelativeResize="0"/>
          <p:nvPr/>
        </p:nvPicPr>
        <p:blipFill rotWithShape="1">
          <a:blip r:embed="rId4">
            <a:alphaModFix/>
          </a:blip>
          <a:srcRect b="0" l="0" r="0" t="0"/>
          <a:stretch/>
        </p:blipFill>
        <p:spPr>
          <a:xfrm>
            <a:off x="156525" y="3124900"/>
            <a:ext cx="1796710" cy="1304426"/>
          </a:xfrm>
          <a:prstGeom prst="rect">
            <a:avLst/>
          </a:prstGeom>
          <a:noFill/>
          <a:ln>
            <a:noFill/>
          </a:ln>
        </p:spPr>
      </p:pic>
      <p:pic>
        <p:nvPicPr>
          <p:cNvPr descr="A person in a blue shirt&#10;&#10;AI-generated content may be incorrect." id="500" name="Google Shape;500;p2"/>
          <p:cNvPicPr preferRelativeResize="0"/>
          <p:nvPr/>
        </p:nvPicPr>
        <p:blipFill rotWithShape="1">
          <a:blip r:embed="rId5">
            <a:alphaModFix/>
          </a:blip>
          <a:srcRect b="0" l="0" r="0" t="0"/>
          <a:stretch/>
        </p:blipFill>
        <p:spPr>
          <a:xfrm>
            <a:off x="920430" y="1077286"/>
            <a:ext cx="2343150" cy="1866900"/>
          </a:xfrm>
          <a:prstGeom prst="rect">
            <a:avLst/>
          </a:prstGeom>
          <a:noFill/>
          <a:ln>
            <a:noFill/>
          </a:ln>
        </p:spPr>
      </p:pic>
      <p:pic>
        <p:nvPicPr>
          <p:cNvPr descr="A picture containing person, outdoor, tree, blue&#10;&#10;Description automatically generated" id="501" name="Google Shape;501;p2"/>
          <p:cNvPicPr preferRelativeResize="0"/>
          <p:nvPr/>
        </p:nvPicPr>
        <p:blipFill rotWithShape="1">
          <a:blip r:embed="rId6">
            <a:alphaModFix/>
          </a:blip>
          <a:srcRect b="0" l="0" r="0" t="0"/>
          <a:stretch/>
        </p:blipFill>
        <p:spPr>
          <a:xfrm>
            <a:off x="5582873" y="1087292"/>
            <a:ext cx="2057400" cy="1857375"/>
          </a:xfrm>
          <a:prstGeom prst="rect">
            <a:avLst/>
          </a:prstGeom>
          <a:noFill/>
          <a:ln>
            <a:noFill/>
          </a:ln>
        </p:spPr>
      </p:pic>
      <p:sp>
        <p:nvSpPr>
          <p:cNvPr id="502" name="Google Shape;502;p2"/>
          <p:cNvSpPr txBox="1"/>
          <p:nvPr/>
        </p:nvSpPr>
        <p:spPr>
          <a:xfrm>
            <a:off x="240469" y="328124"/>
            <a:ext cx="8362465" cy="99417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Vermont and Maine Clean Communities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6"/>
          <p:cNvSpPr txBox="1"/>
          <p:nvPr>
            <p:ph type="title"/>
          </p:nvPr>
        </p:nvSpPr>
        <p:spPr>
          <a:xfrm>
            <a:off x="431587" y="1573214"/>
            <a:ext cx="2994069" cy="468970"/>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latin typeface="Arial"/>
                <a:ea typeface="Arial"/>
                <a:cs typeface="Arial"/>
                <a:sym typeface="Arial"/>
              </a:rPr>
              <a:t>Agenda</a:t>
            </a:r>
            <a:endParaRPr/>
          </a:p>
        </p:txBody>
      </p:sp>
      <p:sp>
        <p:nvSpPr>
          <p:cNvPr id="509" name="Google Shape;509;p6"/>
          <p:cNvSpPr txBox="1"/>
          <p:nvPr>
            <p:ph idx="1" type="body"/>
          </p:nvPr>
        </p:nvSpPr>
        <p:spPr>
          <a:xfrm>
            <a:off x="431587" y="2259062"/>
            <a:ext cx="3452824" cy="731838"/>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400"/>
              <a:buNone/>
            </a:pPr>
            <a:r>
              <a:rPr lang="en-US">
                <a:latin typeface="Arial"/>
                <a:ea typeface="Arial"/>
                <a:cs typeface="Arial"/>
                <a:sym typeface="Arial"/>
              </a:rPr>
              <a:t>Working Group Session </a:t>
            </a:r>
            <a:r>
              <a:rPr lang="en-US"/>
              <a:t>3</a:t>
            </a:r>
            <a:r>
              <a:rPr lang="en-US">
                <a:latin typeface="Arial"/>
                <a:ea typeface="Arial"/>
                <a:cs typeface="Arial"/>
                <a:sym typeface="Arial"/>
              </a:rPr>
              <a:t> </a:t>
            </a:r>
            <a:endParaRPr/>
          </a:p>
          <a:p>
            <a:pPr indent="0" lvl="0" marL="0" rtl="0" algn="l">
              <a:lnSpc>
                <a:spcPct val="90000"/>
              </a:lnSpc>
              <a:spcBef>
                <a:spcPts val="750"/>
              </a:spcBef>
              <a:spcAft>
                <a:spcPts val="0"/>
              </a:spcAft>
              <a:buClr>
                <a:schemeClr val="dk1"/>
              </a:buClr>
              <a:buSzPts val="1400"/>
              <a:buNone/>
            </a:pPr>
            <a:r>
              <a:rPr lang="en-US">
                <a:latin typeface="Arial"/>
                <a:ea typeface="Arial"/>
                <a:cs typeface="Arial"/>
                <a:sym typeface="Arial"/>
              </a:rPr>
              <a:t>Topic: </a:t>
            </a:r>
            <a:r>
              <a:rPr lang="en-US"/>
              <a:t>Renewable Diesel Policy</a:t>
            </a:r>
            <a:endParaRPr/>
          </a:p>
        </p:txBody>
      </p:sp>
      <p:sp>
        <p:nvSpPr>
          <p:cNvPr id="510" name="Google Shape;510;p6"/>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pic>
        <p:nvPicPr>
          <p:cNvPr descr="A logo with text on it&#10;&#10;AI-generated content may be incorrect." id="511" name="Google Shape;511;p6"/>
          <p:cNvPicPr preferRelativeResize="0"/>
          <p:nvPr/>
        </p:nvPicPr>
        <p:blipFill rotWithShape="1">
          <a:blip r:embed="rId3">
            <a:alphaModFix/>
          </a:blip>
          <a:srcRect b="0" l="0" r="0" t="0"/>
          <a:stretch/>
        </p:blipFill>
        <p:spPr>
          <a:xfrm>
            <a:off x="650988" y="2750041"/>
            <a:ext cx="2555266" cy="2634318"/>
          </a:xfrm>
          <a:prstGeom prst="rect">
            <a:avLst/>
          </a:prstGeom>
          <a:noFill/>
          <a:ln>
            <a:noFill/>
          </a:ln>
        </p:spPr>
      </p:pic>
      <p:sp>
        <p:nvSpPr>
          <p:cNvPr id="512" name="Google Shape;512;p6"/>
          <p:cNvSpPr txBox="1"/>
          <p:nvPr/>
        </p:nvSpPr>
        <p:spPr>
          <a:xfrm>
            <a:off x="4069075" y="1171050"/>
            <a:ext cx="4882500" cy="28014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chemeClr val="dk1"/>
              </a:buClr>
              <a:buSzPts val="1400"/>
              <a:buFont typeface="Arial"/>
              <a:buChar char="●"/>
            </a:pPr>
            <a:r>
              <a:rPr b="0" i="0" lang="en-US" sz="1900" u="none" cap="none" strike="noStrike">
                <a:solidFill>
                  <a:schemeClr val="dk1"/>
                </a:solidFill>
                <a:latin typeface="Arial"/>
                <a:ea typeface="Arial"/>
                <a:cs typeface="Arial"/>
                <a:sym typeface="Arial"/>
              </a:rPr>
              <a:t>Welcome &amp; Recap</a:t>
            </a:r>
            <a:endParaRPr b="0" i="0" sz="19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100"/>
              <a:buFont typeface="Arial"/>
              <a:buNone/>
            </a:pPr>
            <a:r>
              <a:t/>
            </a:r>
            <a:endParaRPr b="0" i="0" sz="19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lang="en-US" sz="1900">
                <a:solidFill>
                  <a:schemeClr val="dk1"/>
                </a:solidFill>
              </a:rPr>
              <a:t>Renewable Diesel Procurement </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19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lang="en-US" sz="1900">
                <a:solidFill>
                  <a:schemeClr val="dk1"/>
                </a:solidFill>
              </a:rPr>
              <a:t>Renewable Diesel in Adjacent Markets</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19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lang="en-US" sz="1900">
                <a:solidFill>
                  <a:schemeClr val="dk1"/>
                </a:solidFill>
              </a:rPr>
              <a:t>Updates from Maine and Vermont</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19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US" sz="1900" u="none" cap="none" strike="noStrike">
                <a:solidFill>
                  <a:schemeClr val="dk1"/>
                </a:solidFill>
                <a:latin typeface="Arial"/>
                <a:ea typeface="Arial"/>
                <a:cs typeface="Arial"/>
                <a:sym typeface="Arial"/>
              </a:rPr>
              <a:t>Wrap-up &amp; Next Steps</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17" name="Shape 517"/>
        <p:cNvGrpSpPr/>
        <p:nvPr/>
      </p:nvGrpSpPr>
      <p:grpSpPr>
        <a:xfrm>
          <a:off x="0" y="0"/>
          <a:ext cx="0" cy="0"/>
          <a:chOff x="0" y="0"/>
          <a:chExt cx="0" cy="0"/>
        </a:xfrm>
      </p:grpSpPr>
      <p:sp>
        <p:nvSpPr>
          <p:cNvPr id="518" name="Google Shape;518;p3"/>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What We Do</a:t>
            </a:r>
            <a:endParaRPr/>
          </a:p>
        </p:txBody>
      </p:sp>
      <p:sp>
        <p:nvSpPr>
          <p:cNvPr id="519" name="Google Shape;519;p3"/>
          <p:cNvSpPr txBox="1"/>
          <p:nvPr>
            <p:ph idx="1" type="body"/>
          </p:nvPr>
        </p:nvSpPr>
        <p:spPr>
          <a:xfrm>
            <a:off x="246405" y="1704941"/>
            <a:ext cx="3905104" cy="2693523"/>
          </a:xfrm>
          <a:prstGeom prst="rect">
            <a:avLst/>
          </a:prstGeom>
          <a:noFill/>
          <a:ln>
            <a:noFill/>
          </a:ln>
        </p:spPr>
        <p:txBody>
          <a:bodyPr anchorCtr="0" anchor="t" bIns="0" lIns="0" spcFirstLastPara="1" rIns="0" wrap="square" tIns="0">
            <a:noAutofit/>
          </a:bodyPr>
          <a:lstStyle/>
          <a:p>
            <a:pPr indent="-171450" lvl="0" marL="171450" rtl="0" algn="l">
              <a:lnSpc>
                <a:spcPct val="90000"/>
              </a:lnSpc>
              <a:spcBef>
                <a:spcPts val="0"/>
              </a:spcBef>
              <a:spcAft>
                <a:spcPts val="0"/>
              </a:spcAft>
              <a:buClr>
                <a:schemeClr val="dk1"/>
              </a:buClr>
              <a:buSzPts val="1600"/>
              <a:buChar char="•"/>
            </a:pPr>
            <a:r>
              <a:rPr lang="en-US" sz="1600">
                <a:latin typeface="Arial"/>
                <a:ea typeface="Arial"/>
                <a:cs typeface="Arial"/>
                <a:sym typeface="Arial"/>
              </a:rPr>
              <a:t>Clean Cities and Communities is a U.S. Department of Energy (DOE) partnership to advance clean transportation nationwide.</a:t>
            </a:r>
            <a:endParaRPr/>
          </a:p>
          <a:p>
            <a:pPr indent="-171450" lvl="0" marL="171450" rtl="0" algn="l">
              <a:lnSpc>
                <a:spcPct val="90000"/>
              </a:lnSpc>
              <a:spcBef>
                <a:spcPts val="750"/>
              </a:spcBef>
              <a:spcAft>
                <a:spcPts val="0"/>
              </a:spcAft>
              <a:buClr>
                <a:schemeClr val="dk1"/>
              </a:buClr>
              <a:buSzPts val="1600"/>
              <a:buChar char="•"/>
            </a:pPr>
            <a:r>
              <a:rPr lang="en-US" sz="1600">
                <a:latin typeface="Arial"/>
                <a:ea typeface="Arial"/>
                <a:cs typeface="Arial"/>
                <a:sym typeface="Arial"/>
              </a:rPr>
              <a:t>More than 75 DOE-designated Clean Cities and Communities coalitions work locally in urban, suburban, and rural communities to strengthen the nation’s environment, energy security, and economic prosperity.</a:t>
            </a:r>
            <a:endParaRPr/>
          </a:p>
          <a:p>
            <a:pPr indent="-82550" lvl="0" marL="171450" rtl="0" algn="l">
              <a:lnSpc>
                <a:spcPct val="90000"/>
              </a:lnSpc>
              <a:spcBef>
                <a:spcPts val="750"/>
              </a:spcBef>
              <a:spcAft>
                <a:spcPts val="0"/>
              </a:spcAft>
              <a:buClr>
                <a:schemeClr val="dk1"/>
              </a:buClr>
              <a:buSzPts val="1400"/>
              <a:buNone/>
            </a:pPr>
            <a:r>
              <a:t/>
            </a:r>
            <a:endParaRPr sz="1400"/>
          </a:p>
        </p:txBody>
      </p:sp>
      <p:sp>
        <p:nvSpPr>
          <p:cNvPr id="520" name="Google Shape;520;p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521" name="Google Shape;521;p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t>‹#›</a:t>
            </a:fld>
            <a:endParaRPr/>
          </a:p>
        </p:txBody>
      </p:sp>
      <p:pic>
        <p:nvPicPr>
          <p:cNvPr id="522" name="Google Shape;522;p3"/>
          <p:cNvPicPr preferRelativeResize="0"/>
          <p:nvPr/>
        </p:nvPicPr>
        <p:blipFill rotWithShape="1">
          <a:blip r:embed="rId3">
            <a:alphaModFix/>
          </a:blip>
          <a:srcRect b="1612" l="0" r="0" t="1613"/>
          <a:stretch/>
        </p:blipFill>
        <p:spPr>
          <a:xfrm>
            <a:off x="4302785" y="1702898"/>
            <a:ext cx="4474650" cy="290938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27" name="Shape 527"/>
        <p:cNvGrpSpPr/>
        <p:nvPr/>
      </p:nvGrpSpPr>
      <p:grpSpPr>
        <a:xfrm>
          <a:off x="0" y="0"/>
          <a:ext cx="0" cy="0"/>
          <a:chOff x="0" y="0"/>
          <a:chExt cx="0" cy="0"/>
        </a:xfrm>
      </p:grpSpPr>
      <p:sp>
        <p:nvSpPr>
          <p:cNvPr id="528" name="Google Shape;528;p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529" name="Google Shape;529;p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t>‹#›</a:t>
            </a:fld>
            <a:endParaRPr/>
          </a:p>
        </p:txBody>
      </p:sp>
      <p:sp>
        <p:nvSpPr>
          <p:cNvPr id="530" name="Google Shape;530;p5"/>
          <p:cNvSpPr txBox="1"/>
          <p:nvPr>
            <p:ph type="title"/>
          </p:nvPr>
        </p:nvSpPr>
        <p:spPr>
          <a:xfrm>
            <a:off x="246405" y="696236"/>
            <a:ext cx="3959835" cy="327471"/>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Strategically Advance Clean Transportation</a:t>
            </a:r>
            <a:endParaRPr/>
          </a:p>
        </p:txBody>
      </p:sp>
      <p:sp>
        <p:nvSpPr>
          <p:cNvPr id="531" name="Google Shape;531;p5"/>
          <p:cNvSpPr txBox="1"/>
          <p:nvPr>
            <p:ph idx="1" type="body"/>
          </p:nvPr>
        </p:nvSpPr>
        <p:spPr>
          <a:xfrm>
            <a:off x="246405" y="1329304"/>
            <a:ext cx="3959835" cy="1292197"/>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2000"/>
              <a:buNone/>
            </a:pPr>
            <a:r>
              <a:rPr lang="en-US"/>
              <a:t>Access technical assistance and hands-on problem-solving support.</a:t>
            </a:r>
            <a:endParaRPr/>
          </a:p>
        </p:txBody>
      </p:sp>
      <p:sp>
        <p:nvSpPr>
          <p:cNvPr id="532" name="Google Shape;532;p5"/>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Clr>
                <a:schemeClr val="dk1"/>
              </a:buClr>
              <a:buSzPts val="1400"/>
              <a:buNone/>
            </a:pPr>
            <a:r>
              <a:rPr lang="en-US"/>
              <a:t>Connect to unbiased, data-driven tools and resources</a:t>
            </a:r>
            <a:endParaRPr/>
          </a:p>
        </p:txBody>
      </p:sp>
      <p:sp>
        <p:nvSpPr>
          <p:cNvPr id="533" name="Google Shape;533;p5"/>
          <p:cNvSpPr txBox="1"/>
          <p:nvPr/>
        </p:nvSpPr>
        <p:spPr>
          <a:xfrm>
            <a:off x="2446179" y="3643729"/>
            <a:ext cx="1938530" cy="256205"/>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rPr b="1" i="0" lang="en-US" sz="1400" u="none" cap="none" strike="noStrike">
                <a:solidFill>
                  <a:schemeClr val="dk1"/>
                </a:solidFill>
                <a:latin typeface="Arial"/>
                <a:ea typeface="Arial"/>
                <a:cs typeface="Arial"/>
                <a:sym typeface="Arial"/>
              </a:rPr>
              <a:t>Build partnerships</a:t>
            </a:r>
            <a:endParaRPr b="0" i="0" sz="1400" u="none" cap="none" strike="noStrike">
              <a:solidFill>
                <a:srgbClr val="000000"/>
              </a:solidFill>
              <a:latin typeface="Arial"/>
              <a:ea typeface="Arial"/>
              <a:cs typeface="Arial"/>
              <a:sym typeface="Arial"/>
            </a:endParaRPr>
          </a:p>
        </p:txBody>
      </p:sp>
      <p:sp>
        <p:nvSpPr>
          <p:cNvPr id="534" name="Google Shape;534;p5"/>
          <p:cNvSpPr txBox="1"/>
          <p:nvPr/>
        </p:nvSpPr>
        <p:spPr>
          <a:xfrm>
            <a:off x="4645953" y="3643729"/>
            <a:ext cx="1938530" cy="256205"/>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rPr b="1" i="0" lang="en-US" sz="1400" u="none" cap="none" strike="noStrike">
                <a:solidFill>
                  <a:schemeClr val="dk1"/>
                </a:solidFill>
                <a:latin typeface="Arial"/>
                <a:ea typeface="Arial"/>
                <a:cs typeface="Arial"/>
                <a:sym typeface="Arial"/>
              </a:rPr>
              <a:t>Receive personalized experience rooted in local context</a:t>
            </a:r>
            <a:endParaRPr b="0" i="0" sz="1400" u="none" cap="none" strike="noStrike">
              <a:solidFill>
                <a:srgbClr val="000000"/>
              </a:solidFill>
              <a:latin typeface="Arial"/>
              <a:ea typeface="Arial"/>
              <a:cs typeface="Arial"/>
              <a:sym typeface="Arial"/>
            </a:endParaRPr>
          </a:p>
        </p:txBody>
      </p:sp>
      <p:sp>
        <p:nvSpPr>
          <p:cNvPr id="535" name="Google Shape;535;p5"/>
          <p:cNvSpPr txBox="1"/>
          <p:nvPr/>
        </p:nvSpPr>
        <p:spPr>
          <a:xfrm>
            <a:off x="6858961" y="3643729"/>
            <a:ext cx="1938530" cy="256205"/>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rPr b="1" i="0" lang="en-US" sz="1400" u="none" cap="none" strike="noStrike">
                <a:solidFill>
                  <a:schemeClr val="dk1"/>
                </a:solidFill>
                <a:latin typeface="Arial"/>
                <a:ea typeface="Arial"/>
                <a:cs typeface="Arial"/>
                <a:sym typeface="Arial"/>
              </a:rPr>
              <a:t>Collaborate on funding opportunities</a:t>
            </a:r>
            <a:endParaRPr b="0" i="0" sz="1400" u="none" cap="none" strike="noStrike">
              <a:solidFill>
                <a:srgbClr val="000000"/>
              </a:solidFill>
              <a:latin typeface="Arial"/>
              <a:ea typeface="Arial"/>
              <a:cs typeface="Arial"/>
              <a:sym typeface="Arial"/>
            </a:endParaRPr>
          </a:p>
        </p:txBody>
      </p:sp>
      <p:pic>
        <p:nvPicPr>
          <p:cNvPr descr="Research with solid fill" id="536" name="Google Shape;536;p5"/>
          <p:cNvPicPr preferRelativeResize="0"/>
          <p:nvPr/>
        </p:nvPicPr>
        <p:blipFill rotWithShape="1">
          <a:blip r:embed="rId3">
            <a:alphaModFix/>
          </a:blip>
          <a:srcRect b="0" l="0" r="0" t="0"/>
          <a:stretch/>
        </p:blipFill>
        <p:spPr>
          <a:xfrm>
            <a:off x="925524" y="2760039"/>
            <a:ext cx="655517" cy="655517"/>
          </a:xfrm>
          <a:prstGeom prst="rect">
            <a:avLst/>
          </a:prstGeom>
          <a:noFill/>
          <a:ln>
            <a:noFill/>
          </a:ln>
        </p:spPr>
      </p:pic>
      <p:pic>
        <p:nvPicPr>
          <p:cNvPr descr="Handshake with solid fill" id="537" name="Google Shape;537;p5"/>
          <p:cNvPicPr preferRelativeResize="0"/>
          <p:nvPr/>
        </p:nvPicPr>
        <p:blipFill rotWithShape="1">
          <a:blip r:embed="rId4">
            <a:alphaModFix/>
          </a:blip>
          <a:srcRect b="0" l="0" r="0" t="0"/>
          <a:stretch/>
        </p:blipFill>
        <p:spPr>
          <a:xfrm>
            <a:off x="3195513" y="2776400"/>
            <a:ext cx="655517" cy="655517"/>
          </a:xfrm>
          <a:prstGeom prst="rect">
            <a:avLst/>
          </a:prstGeom>
          <a:noFill/>
          <a:ln>
            <a:noFill/>
          </a:ln>
        </p:spPr>
      </p:pic>
      <p:pic>
        <p:nvPicPr>
          <p:cNvPr descr="Neighborhood with solid fill" id="538" name="Google Shape;538;p5"/>
          <p:cNvPicPr preferRelativeResize="0"/>
          <p:nvPr/>
        </p:nvPicPr>
        <p:blipFill rotWithShape="1">
          <a:blip r:embed="rId5">
            <a:alphaModFix/>
          </a:blip>
          <a:srcRect b="0" l="0" r="0" t="0"/>
          <a:stretch/>
        </p:blipFill>
        <p:spPr>
          <a:xfrm>
            <a:off x="5310556" y="2724119"/>
            <a:ext cx="655517" cy="655517"/>
          </a:xfrm>
          <a:prstGeom prst="rect">
            <a:avLst/>
          </a:prstGeom>
          <a:noFill/>
          <a:ln>
            <a:noFill/>
          </a:ln>
        </p:spPr>
      </p:pic>
      <p:pic>
        <p:nvPicPr>
          <p:cNvPr descr="Money with solid fill" id="539" name="Google Shape;539;p5"/>
          <p:cNvPicPr preferRelativeResize="0"/>
          <p:nvPr/>
        </p:nvPicPr>
        <p:blipFill rotWithShape="1">
          <a:blip r:embed="rId6">
            <a:alphaModFix/>
          </a:blip>
          <a:srcRect b="0" l="0" r="0" t="0"/>
          <a:stretch/>
        </p:blipFill>
        <p:spPr>
          <a:xfrm>
            <a:off x="7451103" y="2760039"/>
            <a:ext cx="655517" cy="65551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g39ff65c7176_0_0"/>
          <p:cNvSpPr txBox="1"/>
          <p:nvPr>
            <p:ph type="title"/>
          </p:nvPr>
        </p:nvSpPr>
        <p:spPr>
          <a:xfrm>
            <a:off x="262848" y="284650"/>
            <a:ext cx="7246800" cy="994200"/>
          </a:xfrm>
          <a:prstGeom prst="rect">
            <a:avLst/>
          </a:prstGeom>
          <a:noFill/>
          <a:ln>
            <a:noFill/>
          </a:ln>
        </p:spPr>
        <p:txBody>
          <a:bodyPr anchorCtr="0" anchor="ctr"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sz="2800"/>
              <a:t>Northeast Working Group</a:t>
            </a:r>
            <a:endParaRPr/>
          </a:p>
        </p:txBody>
      </p:sp>
      <p:sp>
        <p:nvSpPr>
          <p:cNvPr id="546" name="Google Shape;546;g39ff65c7176_0_0"/>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547" name="Google Shape;547;g39ff65c7176_0_0"/>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rgbClr val="000000"/>
              </a:buClr>
              <a:buSzPts val="800"/>
              <a:buFont typeface="Arial"/>
              <a:buNone/>
            </a:pPr>
            <a:fld id="{00000000-1234-1234-1234-123412341234}" type="slidenum">
              <a:rPr lang="en-US"/>
              <a:t>‹#›</a:t>
            </a:fld>
            <a:endParaRPr/>
          </a:p>
        </p:txBody>
      </p:sp>
      <p:sp>
        <p:nvSpPr>
          <p:cNvPr id="548" name="Google Shape;548;g39ff65c7176_0_0"/>
          <p:cNvSpPr/>
          <p:nvPr>
            <p:ph idx="2" type="pic"/>
          </p:nvPr>
        </p:nvSpPr>
        <p:spPr>
          <a:xfrm>
            <a:off x="-125675" y="0"/>
            <a:ext cx="10499700" cy="228900"/>
          </a:xfrm>
          <a:prstGeom prst="rect">
            <a:avLst/>
          </a:prstGeom>
          <a:solidFill>
            <a:srgbClr val="8DC63F"/>
          </a:solidFill>
          <a:ln cap="flat" cmpd="sng" w="9525">
            <a:solidFill>
              <a:schemeClr val="lt1"/>
            </a:solidFill>
            <a:prstDash val="solid"/>
            <a:round/>
            <a:headEnd len="sm" w="sm" type="none"/>
            <a:tailEnd len="sm" w="sm" type="none"/>
          </a:ln>
        </p:spPr>
      </p:sp>
      <p:grpSp>
        <p:nvGrpSpPr>
          <p:cNvPr id="549" name="Google Shape;549;g39ff65c7176_0_0"/>
          <p:cNvGrpSpPr/>
          <p:nvPr/>
        </p:nvGrpSpPr>
        <p:grpSpPr>
          <a:xfrm>
            <a:off x="483041" y="284650"/>
            <a:ext cx="8660959" cy="4160726"/>
            <a:chOff x="483041" y="284650"/>
            <a:chExt cx="8660959" cy="4160726"/>
          </a:xfrm>
        </p:grpSpPr>
        <p:pic>
          <p:nvPicPr>
            <p:cNvPr descr="A logo with text on it&#10;&#10;AI-generated content may be incorrect." id="550" name="Google Shape;550;g39ff65c7176_0_0"/>
            <p:cNvPicPr preferRelativeResize="0"/>
            <p:nvPr/>
          </p:nvPicPr>
          <p:blipFill rotWithShape="1">
            <a:blip r:embed="rId3">
              <a:alphaModFix/>
            </a:blip>
            <a:srcRect b="0" l="0" r="0" t="0"/>
            <a:stretch/>
          </p:blipFill>
          <p:spPr>
            <a:xfrm>
              <a:off x="7222800" y="284650"/>
              <a:ext cx="1607650" cy="1657378"/>
            </a:xfrm>
            <a:prstGeom prst="rect">
              <a:avLst/>
            </a:prstGeom>
            <a:noFill/>
            <a:ln>
              <a:noFill/>
            </a:ln>
          </p:spPr>
        </p:pic>
        <p:grpSp>
          <p:nvGrpSpPr>
            <p:cNvPr id="551" name="Google Shape;551;g39ff65c7176_0_0"/>
            <p:cNvGrpSpPr/>
            <p:nvPr/>
          </p:nvGrpSpPr>
          <p:grpSpPr>
            <a:xfrm>
              <a:off x="4513729" y="1864926"/>
              <a:ext cx="2480144" cy="1728853"/>
              <a:chOff x="4526679" y="1857800"/>
              <a:chExt cx="2480144" cy="1728853"/>
            </a:xfrm>
          </p:grpSpPr>
          <p:sp>
            <p:nvSpPr>
              <p:cNvPr id="552" name="Google Shape;552;g39ff65c7176_0_0"/>
              <p:cNvSpPr/>
              <p:nvPr/>
            </p:nvSpPr>
            <p:spPr>
              <a:xfrm>
                <a:off x="4849302" y="3079475"/>
                <a:ext cx="1958400" cy="133500"/>
              </a:xfrm>
              <a:prstGeom prst="rect">
                <a:avLst/>
              </a:prstGeom>
              <a:solidFill>
                <a:srgbClr val="0E94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3" name="Google Shape;553;g39ff65c7176_0_0"/>
              <p:cNvGrpSpPr/>
              <p:nvPr/>
            </p:nvGrpSpPr>
            <p:grpSpPr>
              <a:xfrm>
                <a:off x="4526679" y="1857800"/>
                <a:ext cx="2480144" cy="1728853"/>
                <a:chOff x="4526679" y="1857800"/>
                <a:chExt cx="2480144" cy="1728853"/>
              </a:xfrm>
            </p:grpSpPr>
            <p:grpSp>
              <p:nvGrpSpPr>
                <p:cNvPr id="554" name="Google Shape;554;g39ff65c7176_0_0"/>
                <p:cNvGrpSpPr/>
                <p:nvPr/>
              </p:nvGrpSpPr>
              <p:grpSpPr>
                <a:xfrm>
                  <a:off x="4808316" y="2800065"/>
                  <a:ext cx="92400" cy="411825"/>
                  <a:chOff x="845575" y="2563700"/>
                  <a:chExt cx="92400" cy="411825"/>
                </a:xfrm>
              </p:grpSpPr>
              <p:cxnSp>
                <p:nvCxnSpPr>
                  <p:cNvPr id="555" name="Google Shape;555;g39ff65c7176_0_0"/>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sp>
                <p:nvSpPr>
                  <p:cNvPr id="556" name="Google Shape;556;g39ff65c7176_0_0"/>
                  <p:cNvSpPr/>
                  <p:nvPr/>
                </p:nvSpPr>
                <p:spPr>
                  <a:xfrm>
                    <a:off x="845575"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7" name="Google Shape;557;g39ff65c7176_0_0"/>
                <p:cNvSpPr txBox="1"/>
                <p:nvPr/>
              </p:nvSpPr>
              <p:spPr>
                <a:xfrm>
                  <a:off x="4526679" y="3215253"/>
                  <a:ext cx="6927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US" sz="1200">
                      <a:latin typeface="Roboto"/>
                      <a:ea typeface="Roboto"/>
                      <a:cs typeface="Roboto"/>
                      <a:sym typeface="Roboto"/>
                    </a:rPr>
                    <a:t>Sept.</a:t>
                  </a:r>
                  <a:br>
                    <a:rPr b="1" lang="en-US" sz="1200">
                      <a:latin typeface="Roboto"/>
                      <a:ea typeface="Roboto"/>
                      <a:cs typeface="Roboto"/>
                      <a:sym typeface="Roboto"/>
                    </a:rPr>
                  </a:br>
                  <a:r>
                    <a:rPr b="1" lang="en-US" sz="1200">
                      <a:latin typeface="Roboto"/>
                      <a:ea typeface="Roboto"/>
                      <a:cs typeface="Roboto"/>
                      <a:sym typeface="Roboto"/>
                    </a:rPr>
                    <a:t>2024</a:t>
                  </a:r>
                  <a:endParaRPr b="1" sz="1200">
                    <a:latin typeface="Roboto"/>
                    <a:ea typeface="Roboto"/>
                    <a:cs typeface="Roboto"/>
                    <a:sym typeface="Roboto"/>
                  </a:endParaRPr>
                </a:p>
              </p:txBody>
            </p:sp>
            <p:sp>
              <p:nvSpPr>
                <p:cNvPr id="558" name="Google Shape;558;g39ff65c7176_0_0"/>
                <p:cNvSpPr txBox="1"/>
                <p:nvPr/>
              </p:nvSpPr>
              <p:spPr>
                <a:xfrm>
                  <a:off x="4753223" y="1857800"/>
                  <a:ext cx="22536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800">
                      <a:latin typeface="Roboto"/>
                      <a:ea typeface="Roboto"/>
                      <a:cs typeface="Roboto"/>
                      <a:sym typeface="Roboto"/>
                    </a:rPr>
                    <a:t>ME, NH, VT Host Greening Your Gears</a:t>
                  </a:r>
                  <a:endParaRPr b="1" sz="800">
                    <a:latin typeface="Roboto"/>
                    <a:ea typeface="Roboto"/>
                    <a:cs typeface="Roboto"/>
                    <a:sym typeface="Roboto"/>
                  </a:endParaRPr>
                </a:p>
                <a:p>
                  <a:pPr indent="0" lvl="0" marL="0" rtl="0" algn="l">
                    <a:spcBef>
                      <a:spcPts val="0"/>
                    </a:spcBef>
                    <a:spcAft>
                      <a:spcPts val="0"/>
                    </a:spcAft>
                    <a:buNone/>
                  </a:pPr>
                  <a:r>
                    <a:t/>
                  </a:r>
                  <a:endParaRPr b="1" sz="800">
                    <a:latin typeface="Roboto"/>
                    <a:ea typeface="Roboto"/>
                    <a:cs typeface="Roboto"/>
                    <a:sym typeface="Roboto"/>
                  </a:endParaRPr>
                </a:p>
                <a:p>
                  <a:pPr indent="0" lvl="0" marL="0" rtl="0" algn="l">
                    <a:spcBef>
                      <a:spcPts val="0"/>
                    </a:spcBef>
                    <a:spcAft>
                      <a:spcPts val="1600"/>
                    </a:spcAft>
                    <a:buNone/>
                  </a:pPr>
                  <a:r>
                    <a:rPr lang="en-US" sz="800">
                      <a:latin typeface="Roboto"/>
                      <a:ea typeface="Roboto"/>
                      <a:cs typeface="Roboto"/>
                      <a:sym typeface="Roboto"/>
                    </a:rPr>
                    <a:t>First RD webinar. Coalitions applied for Jumpstart funding following success. </a:t>
                  </a:r>
                  <a:endParaRPr b="1" sz="800">
                    <a:latin typeface="Roboto"/>
                    <a:ea typeface="Roboto"/>
                    <a:cs typeface="Roboto"/>
                    <a:sym typeface="Roboto"/>
                  </a:endParaRPr>
                </a:p>
              </p:txBody>
            </p:sp>
          </p:grpSp>
        </p:grpSp>
        <p:grpSp>
          <p:nvGrpSpPr>
            <p:cNvPr id="559" name="Google Shape;559;g39ff65c7176_0_0"/>
            <p:cNvGrpSpPr/>
            <p:nvPr/>
          </p:nvGrpSpPr>
          <p:grpSpPr>
            <a:xfrm>
              <a:off x="6420385" y="2584822"/>
              <a:ext cx="2723615" cy="1860554"/>
              <a:chOff x="6433335" y="2577696"/>
              <a:chExt cx="2723615" cy="1860554"/>
            </a:xfrm>
          </p:grpSpPr>
          <p:sp>
            <p:nvSpPr>
              <p:cNvPr id="560" name="Google Shape;560;g39ff65c7176_0_0"/>
              <p:cNvSpPr/>
              <p:nvPr/>
            </p:nvSpPr>
            <p:spPr>
              <a:xfrm>
                <a:off x="6807650" y="3079475"/>
                <a:ext cx="2349300" cy="133500"/>
              </a:xfrm>
              <a:prstGeom prst="rect">
                <a:avLst/>
              </a:prstGeom>
              <a:solidFill>
                <a:srgbClr val="0856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1" name="Google Shape;561;g39ff65c7176_0_0"/>
              <p:cNvGrpSpPr/>
              <p:nvPr/>
            </p:nvGrpSpPr>
            <p:grpSpPr>
              <a:xfrm>
                <a:off x="6433335" y="2577696"/>
                <a:ext cx="2497038" cy="1860554"/>
                <a:chOff x="6433335" y="2577696"/>
                <a:chExt cx="2497038" cy="1860554"/>
              </a:xfrm>
            </p:grpSpPr>
            <p:grpSp>
              <p:nvGrpSpPr>
                <p:cNvPr id="562" name="Google Shape;562;g39ff65c7176_0_0"/>
                <p:cNvGrpSpPr/>
                <p:nvPr/>
              </p:nvGrpSpPr>
              <p:grpSpPr>
                <a:xfrm rot="10800000">
                  <a:off x="6760035" y="3079467"/>
                  <a:ext cx="92400" cy="411825"/>
                  <a:chOff x="2070100" y="2563700"/>
                  <a:chExt cx="92400" cy="411825"/>
                </a:xfrm>
              </p:grpSpPr>
              <p:cxnSp>
                <p:nvCxnSpPr>
                  <p:cNvPr id="563" name="Google Shape;563;g39ff65c7176_0_0"/>
                  <p:cNvCxnSpPr/>
                  <p:nvPr/>
                </p:nvCxnSpPr>
                <p:spPr>
                  <a:xfrm>
                    <a:off x="2116300" y="2616125"/>
                    <a:ext cx="0" cy="359400"/>
                  </a:xfrm>
                  <a:prstGeom prst="straightConnector1">
                    <a:avLst/>
                  </a:prstGeom>
                  <a:noFill/>
                  <a:ln cap="flat" cmpd="sng" w="9525">
                    <a:solidFill>
                      <a:srgbClr val="000000"/>
                    </a:solidFill>
                    <a:prstDash val="solid"/>
                    <a:round/>
                    <a:headEnd len="sm" w="sm" type="none"/>
                    <a:tailEnd len="sm" w="sm" type="none"/>
                  </a:ln>
                </p:spPr>
              </p:cxnSp>
              <p:sp>
                <p:nvSpPr>
                  <p:cNvPr id="564" name="Google Shape;564;g39ff65c7176_0_0"/>
                  <p:cNvSpPr/>
                  <p:nvPr/>
                </p:nvSpPr>
                <p:spPr>
                  <a:xfrm>
                    <a:off x="2070100"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5" name="Google Shape;565;g39ff65c7176_0_0"/>
                <p:cNvSpPr txBox="1"/>
                <p:nvPr/>
              </p:nvSpPr>
              <p:spPr>
                <a:xfrm>
                  <a:off x="6433335" y="2577696"/>
                  <a:ext cx="7458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US" sz="1200">
                      <a:latin typeface="Roboto"/>
                      <a:ea typeface="Roboto"/>
                      <a:cs typeface="Roboto"/>
                      <a:sym typeface="Roboto"/>
                    </a:rPr>
                    <a:t>May</a:t>
                  </a:r>
                  <a:br>
                    <a:rPr b="1" lang="en-US" sz="1200">
                      <a:latin typeface="Roboto"/>
                      <a:ea typeface="Roboto"/>
                      <a:cs typeface="Roboto"/>
                      <a:sym typeface="Roboto"/>
                    </a:rPr>
                  </a:br>
                  <a:r>
                    <a:rPr b="1" lang="en-US" sz="1200">
                      <a:latin typeface="Roboto"/>
                      <a:ea typeface="Roboto"/>
                      <a:cs typeface="Roboto"/>
                      <a:sym typeface="Roboto"/>
                    </a:rPr>
                    <a:t>2025</a:t>
                  </a:r>
                  <a:endParaRPr b="1" sz="1200">
                    <a:latin typeface="Roboto"/>
                    <a:ea typeface="Roboto"/>
                    <a:cs typeface="Roboto"/>
                    <a:sym typeface="Roboto"/>
                  </a:endParaRPr>
                </a:p>
              </p:txBody>
            </p:sp>
            <p:sp>
              <p:nvSpPr>
                <p:cNvPr id="566" name="Google Shape;566;g39ff65c7176_0_0"/>
                <p:cNvSpPr txBox="1"/>
                <p:nvPr/>
              </p:nvSpPr>
              <p:spPr>
                <a:xfrm>
                  <a:off x="6676773" y="3494450"/>
                  <a:ext cx="22536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800">
                      <a:latin typeface="Roboto"/>
                      <a:ea typeface="Roboto"/>
                      <a:cs typeface="Roboto"/>
                      <a:sym typeface="Roboto"/>
                    </a:rPr>
                    <a:t>First Working Group Session Kicks-off</a:t>
                  </a:r>
                  <a:endParaRPr b="1" sz="800">
                    <a:latin typeface="Roboto"/>
                    <a:ea typeface="Roboto"/>
                    <a:cs typeface="Roboto"/>
                    <a:sym typeface="Roboto"/>
                  </a:endParaRPr>
                </a:p>
                <a:p>
                  <a:pPr indent="0" lvl="0" marL="0" rtl="0" algn="l">
                    <a:spcBef>
                      <a:spcPts val="0"/>
                    </a:spcBef>
                    <a:spcAft>
                      <a:spcPts val="0"/>
                    </a:spcAft>
                    <a:buNone/>
                  </a:pPr>
                  <a:r>
                    <a:t/>
                  </a:r>
                  <a:endParaRPr b="1" sz="800">
                    <a:latin typeface="Roboto"/>
                    <a:ea typeface="Roboto"/>
                    <a:cs typeface="Roboto"/>
                    <a:sym typeface="Roboto"/>
                  </a:endParaRPr>
                </a:p>
                <a:p>
                  <a:pPr indent="0" lvl="0" marL="0" rtl="0" algn="l">
                    <a:spcBef>
                      <a:spcPts val="0"/>
                    </a:spcBef>
                    <a:spcAft>
                      <a:spcPts val="1600"/>
                    </a:spcAft>
                    <a:buNone/>
                  </a:pPr>
                  <a:r>
                    <a:rPr lang="en-US" sz="800">
                      <a:latin typeface="Roboto"/>
                      <a:ea typeface="Roboto"/>
                      <a:cs typeface="Roboto"/>
                      <a:sym typeface="Roboto"/>
                    </a:rPr>
                    <a:t>Discussed general overview of renewable diesel including RD market, steps to convert a fleet, and benefits of low-carbon fuel standard to close cost delta.</a:t>
                  </a:r>
                  <a:endParaRPr b="1" sz="800">
                    <a:latin typeface="Roboto"/>
                    <a:ea typeface="Roboto"/>
                    <a:cs typeface="Roboto"/>
                    <a:sym typeface="Roboto"/>
                  </a:endParaRPr>
                </a:p>
              </p:txBody>
            </p:sp>
          </p:grpSp>
        </p:grpSp>
        <p:grpSp>
          <p:nvGrpSpPr>
            <p:cNvPr id="567" name="Google Shape;567;g39ff65c7176_0_0"/>
            <p:cNvGrpSpPr/>
            <p:nvPr/>
          </p:nvGrpSpPr>
          <p:grpSpPr>
            <a:xfrm>
              <a:off x="483041" y="1864925"/>
              <a:ext cx="2725035" cy="1728864"/>
              <a:chOff x="495991" y="1857799"/>
              <a:chExt cx="2725035" cy="1728864"/>
            </a:xfrm>
          </p:grpSpPr>
          <p:sp>
            <p:nvSpPr>
              <p:cNvPr id="568" name="Google Shape;568;g39ff65c7176_0_0"/>
              <p:cNvSpPr/>
              <p:nvPr/>
            </p:nvSpPr>
            <p:spPr>
              <a:xfrm>
                <a:off x="932600" y="3079475"/>
                <a:ext cx="1958400" cy="133500"/>
              </a:xfrm>
              <a:prstGeom prst="rect">
                <a:avLst/>
              </a:prstGeom>
              <a:solidFill>
                <a:srgbClr val="0E94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9" name="Google Shape;569;g39ff65c7176_0_0"/>
              <p:cNvGrpSpPr/>
              <p:nvPr/>
            </p:nvGrpSpPr>
            <p:grpSpPr>
              <a:xfrm>
                <a:off x="495991" y="1857799"/>
                <a:ext cx="2725035" cy="1728864"/>
                <a:chOff x="495991" y="1857799"/>
                <a:chExt cx="2725035" cy="1728864"/>
              </a:xfrm>
            </p:grpSpPr>
            <p:sp>
              <p:nvSpPr>
                <p:cNvPr id="570" name="Google Shape;570;g39ff65c7176_0_0"/>
                <p:cNvSpPr txBox="1"/>
                <p:nvPr/>
              </p:nvSpPr>
              <p:spPr>
                <a:xfrm>
                  <a:off x="495991" y="3215263"/>
                  <a:ext cx="8712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US" sz="1200">
                      <a:latin typeface="Roboto"/>
                      <a:ea typeface="Roboto"/>
                      <a:cs typeface="Roboto"/>
                      <a:sym typeface="Roboto"/>
                    </a:rPr>
                    <a:t>August</a:t>
                  </a:r>
                  <a:br>
                    <a:rPr b="1" lang="en-US" sz="1200">
                      <a:latin typeface="Roboto"/>
                      <a:ea typeface="Roboto"/>
                      <a:cs typeface="Roboto"/>
                      <a:sym typeface="Roboto"/>
                    </a:rPr>
                  </a:br>
                  <a:r>
                    <a:rPr b="1" lang="en-US" sz="1200">
                      <a:latin typeface="Roboto"/>
                      <a:ea typeface="Roboto"/>
                      <a:cs typeface="Roboto"/>
                      <a:sym typeface="Roboto"/>
                    </a:rPr>
                    <a:t>2023</a:t>
                  </a:r>
                  <a:endParaRPr b="1" sz="1200">
                    <a:latin typeface="Roboto"/>
                    <a:ea typeface="Roboto"/>
                    <a:cs typeface="Roboto"/>
                    <a:sym typeface="Roboto"/>
                  </a:endParaRPr>
                </a:p>
              </p:txBody>
            </p:sp>
            <p:grpSp>
              <p:nvGrpSpPr>
                <p:cNvPr id="571" name="Google Shape;571;g39ff65c7176_0_0"/>
                <p:cNvGrpSpPr/>
                <p:nvPr/>
              </p:nvGrpSpPr>
              <p:grpSpPr>
                <a:xfrm>
                  <a:off x="881025" y="2800065"/>
                  <a:ext cx="92400" cy="411825"/>
                  <a:chOff x="845575" y="2563700"/>
                  <a:chExt cx="92400" cy="411825"/>
                </a:xfrm>
              </p:grpSpPr>
              <p:cxnSp>
                <p:nvCxnSpPr>
                  <p:cNvPr id="572" name="Google Shape;572;g39ff65c7176_0_0"/>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sp>
                <p:nvSpPr>
                  <p:cNvPr id="573" name="Google Shape;573;g39ff65c7176_0_0"/>
                  <p:cNvSpPr/>
                  <p:nvPr/>
                </p:nvSpPr>
                <p:spPr>
                  <a:xfrm>
                    <a:off x="845575"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4" name="Google Shape;574;g39ff65c7176_0_0"/>
                <p:cNvSpPr txBox="1"/>
                <p:nvPr/>
              </p:nvSpPr>
              <p:spPr>
                <a:xfrm>
                  <a:off x="823125" y="1857799"/>
                  <a:ext cx="23979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800">
                      <a:latin typeface="Roboto"/>
                      <a:ea typeface="Roboto"/>
                      <a:cs typeface="Roboto"/>
                      <a:sym typeface="Roboto"/>
                    </a:rPr>
                    <a:t>Maine Ski Mountain</a:t>
                  </a:r>
                  <a:r>
                    <a:rPr b="1" lang="en-US" sz="800">
                      <a:latin typeface="Roboto"/>
                      <a:ea typeface="Roboto"/>
                      <a:cs typeface="Roboto"/>
                      <a:sym typeface="Roboto"/>
                    </a:rPr>
                    <a:t> Inquires about RD Supply</a:t>
                  </a:r>
                  <a:endParaRPr b="1" sz="800">
                    <a:latin typeface="Roboto"/>
                    <a:ea typeface="Roboto"/>
                    <a:cs typeface="Roboto"/>
                    <a:sym typeface="Roboto"/>
                  </a:endParaRPr>
                </a:p>
                <a:p>
                  <a:pPr indent="0" lvl="0" marL="0" rtl="0" algn="l">
                    <a:spcBef>
                      <a:spcPts val="0"/>
                    </a:spcBef>
                    <a:spcAft>
                      <a:spcPts val="0"/>
                    </a:spcAft>
                    <a:buNone/>
                  </a:pPr>
                  <a:r>
                    <a:t/>
                  </a:r>
                  <a:endParaRPr b="1" sz="800">
                    <a:latin typeface="Roboto"/>
                    <a:ea typeface="Roboto"/>
                    <a:cs typeface="Roboto"/>
                    <a:sym typeface="Roboto"/>
                  </a:endParaRPr>
                </a:p>
                <a:p>
                  <a:pPr indent="0" lvl="0" marL="0" rtl="0" algn="l">
                    <a:spcBef>
                      <a:spcPts val="0"/>
                    </a:spcBef>
                    <a:spcAft>
                      <a:spcPts val="1600"/>
                    </a:spcAft>
                    <a:buNone/>
                  </a:pPr>
                  <a:r>
                    <a:rPr lang="en-US" sz="800">
                      <a:latin typeface="Roboto"/>
                      <a:ea typeface="Roboto"/>
                      <a:cs typeface="Roboto"/>
                      <a:sym typeface="Roboto"/>
                    </a:rPr>
                    <a:t>Boyne Reports is already using RD in their operations for mountains out west. What is the availability in the Northeast.</a:t>
                  </a:r>
                  <a:endParaRPr b="1" sz="800">
                    <a:latin typeface="Roboto"/>
                    <a:ea typeface="Roboto"/>
                    <a:cs typeface="Roboto"/>
                    <a:sym typeface="Roboto"/>
                  </a:endParaRPr>
                </a:p>
              </p:txBody>
            </p:sp>
          </p:grpSp>
        </p:grpSp>
        <p:grpSp>
          <p:nvGrpSpPr>
            <p:cNvPr id="575" name="Google Shape;575;g39ff65c7176_0_0"/>
            <p:cNvGrpSpPr/>
            <p:nvPr/>
          </p:nvGrpSpPr>
          <p:grpSpPr>
            <a:xfrm>
              <a:off x="2507795" y="2543647"/>
              <a:ext cx="2333957" cy="1901715"/>
              <a:chOff x="2522370" y="2536534"/>
              <a:chExt cx="2333957" cy="1901715"/>
            </a:xfrm>
          </p:grpSpPr>
          <p:sp>
            <p:nvSpPr>
              <p:cNvPr id="576" name="Google Shape;576;g39ff65c7176_0_0"/>
              <p:cNvSpPr/>
              <p:nvPr/>
            </p:nvSpPr>
            <p:spPr>
              <a:xfrm>
                <a:off x="2897927" y="3078925"/>
                <a:ext cx="1958400" cy="133500"/>
              </a:xfrm>
              <a:prstGeom prst="rect">
                <a:avLst/>
              </a:prstGeom>
              <a:solidFill>
                <a:srgbClr val="0856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77" name="Google Shape;577;g39ff65c7176_0_0"/>
              <p:cNvGrpSpPr/>
              <p:nvPr/>
            </p:nvGrpSpPr>
            <p:grpSpPr>
              <a:xfrm>
                <a:off x="2522370" y="2536534"/>
                <a:ext cx="2142780" cy="1901715"/>
                <a:chOff x="2522370" y="2536534"/>
                <a:chExt cx="2142780" cy="1901715"/>
              </a:xfrm>
            </p:grpSpPr>
            <p:sp>
              <p:nvSpPr>
                <p:cNvPr id="578" name="Google Shape;578;g39ff65c7176_0_0"/>
                <p:cNvSpPr txBox="1"/>
                <p:nvPr/>
              </p:nvSpPr>
              <p:spPr>
                <a:xfrm>
                  <a:off x="2522370" y="2536534"/>
                  <a:ext cx="7458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US" sz="1200">
                      <a:latin typeface="Roboto"/>
                      <a:ea typeface="Roboto"/>
                      <a:cs typeface="Roboto"/>
                      <a:sym typeface="Roboto"/>
                    </a:rPr>
                    <a:t>Nov.</a:t>
                  </a:r>
                  <a:br>
                    <a:rPr b="1" lang="en-US" sz="1200">
                      <a:latin typeface="Roboto"/>
                      <a:ea typeface="Roboto"/>
                      <a:cs typeface="Roboto"/>
                      <a:sym typeface="Roboto"/>
                    </a:rPr>
                  </a:br>
                  <a:r>
                    <a:rPr b="1" lang="en-US" sz="1200">
                      <a:latin typeface="Roboto"/>
                      <a:ea typeface="Roboto"/>
                      <a:cs typeface="Roboto"/>
                      <a:sym typeface="Roboto"/>
                    </a:rPr>
                    <a:t>2023</a:t>
                  </a:r>
                  <a:endParaRPr b="1" sz="1200">
                    <a:latin typeface="Roboto"/>
                    <a:ea typeface="Roboto"/>
                    <a:cs typeface="Roboto"/>
                    <a:sym typeface="Roboto"/>
                  </a:endParaRPr>
                </a:p>
              </p:txBody>
            </p:sp>
            <p:grpSp>
              <p:nvGrpSpPr>
                <p:cNvPr id="579" name="Google Shape;579;g39ff65c7176_0_0"/>
                <p:cNvGrpSpPr/>
                <p:nvPr/>
              </p:nvGrpSpPr>
              <p:grpSpPr>
                <a:xfrm rot="10800000">
                  <a:off x="2849073" y="3079467"/>
                  <a:ext cx="92400" cy="411825"/>
                  <a:chOff x="2070100" y="2563700"/>
                  <a:chExt cx="92400" cy="411825"/>
                </a:xfrm>
              </p:grpSpPr>
              <p:cxnSp>
                <p:nvCxnSpPr>
                  <p:cNvPr id="580" name="Google Shape;580;g39ff65c7176_0_0"/>
                  <p:cNvCxnSpPr/>
                  <p:nvPr/>
                </p:nvCxnSpPr>
                <p:spPr>
                  <a:xfrm>
                    <a:off x="2116300" y="2616125"/>
                    <a:ext cx="0" cy="359400"/>
                  </a:xfrm>
                  <a:prstGeom prst="straightConnector1">
                    <a:avLst/>
                  </a:prstGeom>
                  <a:noFill/>
                  <a:ln cap="flat" cmpd="sng" w="9525">
                    <a:solidFill>
                      <a:srgbClr val="000000"/>
                    </a:solidFill>
                    <a:prstDash val="solid"/>
                    <a:round/>
                    <a:headEnd len="sm" w="sm" type="none"/>
                    <a:tailEnd len="sm" w="sm" type="none"/>
                  </a:ln>
                </p:spPr>
              </p:cxnSp>
              <p:sp>
                <p:nvSpPr>
                  <p:cNvPr id="581" name="Google Shape;581;g39ff65c7176_0_0"/>
                  <p:cNvSpPr/>
                  <p:nvPr/>
                </p:nvSpPr>
                <p:spPr>
                  <a:xfrm>
                    <a:off x="2070100"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2" name="Google Shape;582;g39ff65c7176_0_0"/>
                <p:cNvSpPr txBox="1"/>
                <p:nvPr/>
              </p:nvSpPr>
              <p:spPr>
                <a:xfrm>
                  <a:off x="2773350" y="3494449"/>
                  <a:ext cx="18918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800">
                      <a:latin typeface="Roboto"/>
                      <a:ea typeface="Roboto"/>
                      <a:cs typeface="Roboto"/>
                      <a:sym typeface="Roboto"/>
                    </a:rPr>
                    <a:t>NYC Announces Citywide Transition</a:t>
                  </a:r>
                  <a:endParaRPr b="1" sz="800">
                    <a:latin typeface="Roboto"/>
                    <a:ea typeface="Roboto"/>
                    <a:cs typeface="Roboto"/>
                    <a:sym typeface="Roboto"/>
                  </a:endParaRPr>
                </a:p>
                <a:p>
                  <a:pPr indent="0" lvl="0" marL="0" rtl="0" algn="l">
                    <a:spcBef>
                      <a:spcPts val="0"/>
                    </a:spcBef>
                    <a:spcAft>
                      <a:spcPts val="0"/>
                    </a:spcAft>
                    <a:buNone/>
                  </a:pPr>
                  <a:r>
                    <a:t/>
                  </a:r>
                  <a:endParaRPr b="1" sz="800">
                    <a:latin typeface="Roboto"/>
                    <a:ea typeface="Roboto"/>
                    <a:cs typeface="Roboto"/>
                    <a:sym typeface="Roboto"/>
                  </a:endParaRPr>
                </a:p>
                <a:p>
                  <a:pPr indent="0" lvl="0" marL="0" rtl="0" algn="l">
                    <a:spcBef>
                      <a:spcPts val="0"/>
                    </a:spcBef>
                    <a:spcAft>
                      <a:spcPts val="1600"/>
                    </a:spcAft>
                    <a:buNone/>
                  </a:pPr>
                  <a:r>
                    <a:rPr lang="en-US" sz="800">
                      <a:latin typeface="Roboto"/>
                      <a:ea typeface="Roboto"/>
                      <a:cs typeface="Roboto"/>
                      <a:sym typeface="Roboto"/>
                    </a:rPr>
                    <a:t>NYC commits to transitioning 100% of diesel usage to renewable diesel in all fleet operations. 16 million gallons. </a:t>
                  </a:r>
                  <a:endParaRPr b="1" sz="800">
                    <a:latin typeface="Roboto"/>
                    <a:ea typeface="Roboto"/>
                    <a:cs typeface="Roboto"/>
                    <a:sym typeface="Roboto"/>
                  </a:endParaRPr>
                </a:p>
              </p:txBody>
            </p:sp>
          </p:grpSp>
        </p:gr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g39ff65c7176_0_42"/>
          <p:cNvSpPr txBox="1"/>
          <p:nvPr>
            <p:ph type="title"/>
          </p:nvPr>
        </p:nvSpPr>
        <p:spPr>
          <a:xfrm>
            <a:off x="628650" y="683746"/>
            <a:ext cx="2838600" cy="12954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200"/>
              <a:buFont typeface="Arial"/>
              <a:buNone/>
            </a:pPr>
            <a:r>
              <a:rPr lang="en-US"/>
              <a:t>Jumpstart Funding</a:t>
            </a:r>
            <a:br>
              <a:rPr lang="en-US"/>
            </a:br>
            <a:br>
              <a:rPr lang="en-US"/>
            </a:br>
            <a:r>
              <a:rPr lang="en-US"/>
              <a:t>National Renewable Energy Lab</a:t>
            </a:r>
            <a:endParaRPr/>
          </a:p>
        </p:txBody>
      </p:sp>
      <p:sp>
        <p:nvSpPr>
          <p:cNvPr id="589" name="Google Shape;589;g39ff65c7176_0_42"/>
          <p:cNvSpPr txBox="1"/>
          <p:nvPr>
            <p:ph idx="1" type="body"/>
          </p:nvPr>
        </p:nvSpPr>
        <p:spPr>
          <a:xfrm>
            <a:off x="628650" y="2153932"/>
            <a:ext cx="2896500" cy="2217900"/>
          </a:xfrm>
          <a:prstGeom prst="rect">
            <a:avLst/>
          </a:prstGeom>
          <a:noFill/>
          <a:ln>
            <a:noFill/>
          </a:ln>
        </p:spPr>
        <p:txBody>
          <a:bodyPr anchorCtr="0" anchor="t" bIns="0" lIns="0" spcFirstLastPara="1" rIns="0" wrap="square" tIns="0">
            <a:noAutofit/>
          </a:bodyPr>
          <a:lstStyle/>
          <a:p>
            <a:pPr indent="-285750" lvl="0" marL="285750" rtl="0" algn="l">
              <a:lnSpc>
                <a:spcPct val="100000"/>
              </a:lnSpc>
              <a:spcBef>
                <a:spcPts val="0"/>
              </a:spcBef>
              <a:spcAft>
                <a:spcPts val="0"/>
              </a:spcAft>
              <a:buClr>
                <a:schemeClr val="dk1"/>
              </a:buClr>
              <a:buSzPts val="1400"/>
              <a:buChar char="•"/>
            </a:pPr>
            <a:r>
              <a:rPr lang="en-US">
                <a:latin typeface="Arial"/>
                <a:ea typeface="Arial"/>
                <a:cs typeface="Arial"/>
                <a:sym typeface="Arial"/>
              </a:rPr>
              <a:t>Assess current and future demand for renewable diesel</a:t>
            </a:r>
            <a:endParaRPr/>
          </a:p>
          <a:p>
            <a:pPr indent="-285750" lvl="0" marL="285750" rtl="0" algn="l">
              <a:lnSpc>
                <a:spcPct val="100000"/>
              </a:lnSpc>
              <a:spcBef>
                <a:spcPts val="750"/>
              </a:spcBef>
              <a:spcAft>
                <a:spcPts val="0"/>
              </a:spcAft>
              <a:buClr>
                <a:schemeClr val="dk1"/>
              </a:buClr>
              <a:buSzPts val="1400"/>
              <a:buChar char="•"/>
            </a:pPr>
            <a:r>
              <a:rPr lang="en-US">
                <a:latin typeface="Arial"/>
                <a:ea typeface="Arial"/>
                <a:cs typeface="Arial"/>
                <a:sym typeface="Arial"/>
              </a:rPr>
              <a:t>Consider heavy-duty on- and off-road applications, including agriculture, the ski industry</a:t>
            </a:r>
            <a:endParaRPr/>
          </a:p>
          <a:p>
            <a:pPr indent="-285750" lvl="0" marL="285750" rtl="0" algn="l">
              <a:lnSpc>
                <a:spcPct val="100000"/>
              </a:lnSpc>
              <a:spcBef>
                <a:spcPts val="750"/>
              </a:spcBef>
              <a:spcAft>
                <a:spcPts val="0"/>
              </a:spcAft>
              <a:buClr>
                <a:schemeClr val="dk1"/>
              </a:buClr>
              <a:buSzPts val="1400"/>
              <a:buChar char="•"/>
            </a:pPr>
            <a:r>
              <a:rPr lang="en-US">
                <a:latin typeface="Arial"/>
                <a:ea typeface="Arial"/>
                <a:cs typeface="Arial"/>
                <a:sym typeface="Arial"/>
              </a:rPr>
              <a:t>Determine fueling needs, capacity, training needs and cost effectiveness to transition to renewable diesel </a:t>
            </a:r>
            <a:endParaRPr/>
          </a:p>
          <a:p>
            <a:pPr indent="0" lvl="0" marL="0" rtl="0" algn="l">
              <a:lnSpc>
                <a:spcPct val="100000"/>
              </a:lnSpc>
              <a:spcBef>
                <a:spcPts val="750"/>
              </a:spcBef>
              <a:spcAft>
                <a:spcPts val="0"/>
              </a:spcAft>
              <a:buClr>
                <a:schemeClr val="dk1"/>
              </a:buClr>
              <a:buSzPts val="1400"/>
              <a:buNone/>
            </a:pPr>
            <a:r>
              <a:t/>
            </a:r>
            <a:endParaRPr/>
          </a:p>
          <a:p>
            <a:pPr indent="0" lvl="0" marL="0" rtl="0" algn="l">
              <a:lnSpc>
                <a:spcPct val="100000"/>
              </a:lnSpc>
              <a:spcBef>
                <a:spcPts val="750"/>
              </a:spcBef>
              <a:spcAft>
                <a:spcPts val="0"/>
              </a:spcAft>
              <a:buClr>
                <a:schemeClr val="dk1"/>
              </a:buClr>
              <a:buSzPts val="1400"/>
              <a:buNone/>
            </a:pPr>
            <a:r>
              <a:t/>
            </a:r>
            <a:endParaRPr>
              <a:latin typeface="Arial"/>
              <a:ea typeface="Arial"/>
              <a:cs typeface="Arial"/>
              <a:sym typeface="Arial"/>
            </a:endParaRPr>
          </a:p>
        </p:txBody>
      </p:sp>
      <p:sp>
        <p:nvSpPr>
          <p:cNvPr id="590" name="Google Shape;590;g39ff65c7176_0_42"/>
          <p:cNvSpPr txBox="1"/>
          <p:nvPr>
            <p:ph idx="2" type="body"/>
          </p:nvPr>
        </p:nvSpPr>
        <p:spPr>
          <a:xfrm>
            <a:off x="5775825" y="1033698"/>
            <a:ext cx="2260500" cy="556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Connect Stakeholders</a:t>
            </a:r>
            <a:endParaRPr/>
          </a:p>
        </p:txBody>
      </p:sp>
      <p:pic>
        <p:nvPicPr>
          <p:cNvPr descr="A group of people with a black background&#10;&#10;Description automatically generated" id="591" name="Google Shape;591;g39ff65c7176_0_42"/>
          <p:cNvPicPr preferRelativeResize="0"/>
          <p:nvPr>
            <p:ph idx="4" type="pic"/>
          </p:nvPr>
        </p:nvPicPr>
        <p:blipFill rotWithShape="1">
          <a:blip r:embed="rId3">
            <a:alphaModFix/>
          </a:blip>
          <a:srcRect b="139" l="0" r="0" t="139"/>
          <a:stretch/>
        </p:blipFill>
        <p:spPr>
          <a:xfrm>
            <a:off x="4983263" y="883592"/>
            <a:ext cx="556426" cy="556426"/>
          </a:xfrm>
          <a:prstGeom prst="rect">
            <a:avLst/>
          </a:prstGeom>
          <a:noFill/>
          <a:ln>
            <a:noFill/>
          </a:ln>
        </p:spPr>
      </p:pic>
      <p:sp>
        <p:nvSpPr>
          <p:cNvPr id="592" name="Google Shape;592;g39ff65c7176_0_42"/>
          <p:cNvSpPr txBox="1"/>
          <p:nvPr>
            <p:ph idx="5" type="body"/>
          </p:nvPr>
        </p:nvSpPr>
        <p:spPr>
          <a:xfrm>
            <a:off x="5775826" y="2123568"/>
            <a:ext cx="2260500" cy="25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Market Development</a:t>
            </a:r>
            <a:endParaRPr/>
          </a:p>
        </p:txBody>
      </p:sp>
      <p:sp>
        <p:nvSpPr>
          <p:cNvPr id="593" name="Google Shape;593;g39ff65c7176_0_42"/>
          <p:cNvSpPr txBox="1"/>
          <p:nvPr>
            <p:ph idx="7" type="body"/>
          </p:nvPr>
        </p:nvSpPr>
        <p:spPr>
          <a:xfrm>
            <a:off x="5775826" y="3213434"/>
            <a:ext cx="2260500" cy="25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Fleet Solutions</a:t>
            </a:r>
            <a:endParaRPr/>
          </a:p>
        </p:txBody>
      </p:sp>
      <p:pic>
        <p:nvPicPr>
          <p:cNvPr descr="A black and white logo&#10;&#10;Description automatically generated" id="594" name="Google Shape;594;g39ff65c7176_0_42"/>
          <p:cNvPicPr preferRelativeResize="0"/>
          <p:nvPr>
            <p:ph idx="9" type="pic"/>
          </p:nvPr>
        </p:nvPicPr>
        <p:blipFill rotWithShape="1">
          <a:blip r:embed="rId4">
            <a:alphaModFix/>
          </a:blip>
          <a:srcRect b="0" l="0" r="0" t="0"/>
          <a:stretch/>
        </p:blipFill>
        <p:spPr>
          <a:xfrm>
            <a:off x="4983263" y="1973458"/>
            <a:ext cx="556426" cy="556426"/>
          </a:xfrm>
          <a:prstGeom prst="rect">
            <a:avLst/>
          </a:prstGeom>
          <a:noFill/>
          <a:ln>
            <a:noFill/>
          </a:ln>
        </p:spPr>
      </p:pic>
      <p:pic>
        <p:nvPicPr>
          <p:cNvPr descr="A black and white image of a plant growing out of dirt&#10;&#10;Description automatically generated" id="595" name="Google Shape;595;g39ff65c7176_0_42"/>
          <p:cNvPicPr preferRelativeResize="0"/>
          <p:nvPr>
            <p:ph idx="13" type="pic"/>
          </p:nvPr>
        </p:nvPicPr>
        <p:blipFill rotWithShape="1">
          <a:blip r:embed="rId5">
            <a:alphaModFix/>
          </a:blip>
          <a:srcRect b="139" l="0" r="0" t="139"/>
          <a:stretch/>
        </p:blipFill>
        <p:spPr>
          <a:xfrm>
            <a:off x="4983263" y="3063324"/>
            <a:ext cx="556426" cy="556426"/>
          </a:xfrm>
          <a:prstGeom prst="rect">
            <a:avLst/>
          </a:prstGeom>
          <a:noFill/>
          <a:ln>
            <a:noFill/>
          </a:ln>
        </p:spPr>
      </p:pic>
      <p:sp>
        <p:nvSpPr>
          <p:cNvPr id="596" name="Google Shape;596;g39ff65c7176_0_42"/>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597" name="Google Shape;597;g39ff65c7176_0_42"/>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rgbClr val="000000"/>
              </a:buClr>
              <a:buSzPts val="800"/>
              <a:buFont typeface="Arial"/>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g39ff65c7176_0_56"/>
          <p:cNvSpPr txBox="1"/>
          <p:nvPr>
            <p:ph type="title"/>
          </p:nvPr>
        </p:nvSpPr>
        <p:spPr>
          <a:xfrm>
            <a:off x="5210534" y="932693"/>
            <a:ext cx="3226800" cy="6585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2400"/>
              <a:t>Session Topics </a:t>
            </a:r>
            <a:endParaRPr/>
          </a:p>
        </p:txBody>
      </p:sp>
      <p:sp>
        <p:nvSpPr>
          <p:cNvPr id="603" name="Google Shape;603;g39ff65c7176_0_56"/>
          <p:cNvSpPr txBox="1"/>
          <p:nvPr>
            <p:ph idx="1" type="body"/>
          </p:nvPr>
        </p:nvSpPr>
        <p:spPr>
          <a:xfrm>
            <a:off x="5210535" y="1756203"/>
            <a:ext cx="3226800" cy="111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None/>
            </a:pPr>
            <a:r>
              <a:rPr lang="en-US" sz="1600"/>
              <a:t>Session topics and the agendas will remain flexible to respond to what fleets find the most beneficial</a:t>
            </a:r>
            <a:endParaRPr/>
          </a:p>
        </p:txBody>
      </p:sp>
      <p:pic>
        <p:nvPicPr>
          <p:cNvPr descr="A black car with its front facing the camera&#10;&#10;Description automatically generated" id="604" name="Google Shape;604;g39ff65c7176_0_56"/>
          <p:cNvPicPr preferRelativeResize="0"/>
          <p:nvPr>
            <p:ph idx="5" type="pic"/>
          </p:nvPr>
        </p:nvPicPr>
        <p:blipFill rotWithShape="1">
          <a:blip r:embed="rId3">
            <a:alphaModFix/>
          </a:blip>
          <a:srcRect b="0" l="0" r="0" t="0"/>
          <a:stretch/>
        </p:blipFill>
        <p:spPr>
          <a:xfrm>
            <a:off x="952095" y="2852588"/>
            <a:ext cx="556426" cy="556426"/>
          </a:xfrm>
          <a:prstGeom prst="rect">
            <a:avLst/>
          </a:prstGeom>
          <a:noFill/>
          <a:ln>
            <a:noFill/>
          </a:ln>
        </p:spPr>
      </p:pic>
      <p:pic>
        <p:nvPicPr>
          <p:cNvPr descr="A black and white image of a plant growing out of dirt&#10;&#10;Description automatically generated" id="605" name="Google Shape;605;g39ff65c7176_0_56"/>
          <p:cNvPicPr preferRelativeResize="0"/>
          <p:nvPr>
            <p:ph idx="6" type="pic"/>
          </p:nvPr>
        </p:nvPicPr>
        <p:blipFill rotWithShape="1">
          <a:blip r:embed="rId4">
            <a:alphaModFix/>
          </a:blip>
          <a:srcRect b="0" l="0" r="0" t="0"/>
          <a:stretch/>
        </p:blipFill>
        <p:spPr>
          <a:xfrm>
            <a:off x="2825379" y="2852588"/>
            <a:ext cx="556426" cy="556426"/>
          </a:xfrm>
          <a:prstGeom prst="rect">
            <a:avLst/>
          </a:prstGeom>
          <a:noFill/>
          <a:ln>
            <a:noFill/>
          </a:ln>
        </p:spPr>
      </p:pic>
      <p:sp>
        <p:nvSpPr>
          <p:cNvPr id="606" name="Google Shape;606;g39ff65c7176_0_56"/>
          <p:cNvSpPr txBox="1"/>
          <p:nvPr>
            <p:ph idx="9" type="body"/>
          </p:nvPr>
        </p:nvSpPr>
        <p:spPr>
          <a:xfrm>
            <a:off x="579223" y="3698685"/>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Policy</a:t>
            </a:r>
            <a:endParaRPr/>
          </a:p>
        </p:txBody>
      </p:sp>
      <p:sp>
        <p:nvSpPr>
          <p:cNvPr id="607" name="Google Shape;607;g39ff65c7176_0_56"/>
          <p:cNvSpPr txBox="1"/>
          <p:nvPr>
            <p:ph idx="13" type="body"/>
          </p:nvPr>
        </p:nvSpPr>
        <p:spPr>
          <a:xfrm>
            <a:off x="2427794" y="3698685"/>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Implementation</a:t>
            </a:r>
            <a:r>
              <a:rPr lang="en-US"/>
              <a:t> </a:t>
            </a:r>
            <a:endParaRPr/>
          </a:p>
        </p:txBody>
      </p:sp>
      <p:sp>
        <p:nvSpPr>
          <p:cNvPr id="608" name="Google Shape;608;g39ff65c7176_0_56"/>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609" name="Google Shape;609;g39ff65c7176_0_56"/>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rgbClr val="000000"/>
              </a:buClr>
              <a:buSzPts val="800"/>
              <a:buFont typeface="Arial"/>
              <a:buNone/>
            </a:pPr>
            <a:fld id="{00000000-1234-1234-1234-123412341234}" type="slidenum">
              <a:rPr lang="en-US"/>
              <a:t>‹#›</a:t>
            </a:fld>
            <a:endParaRPr/>
          </a:p>
        </p:txBody>
      </p:sp>
      <p:sp>
        <p:nvSpPr>
          <p:cNvPr id="610" name="Google Shape;610;g39ff65c7176_0_56"/>
          <p:cNvSpPr txBox="1"/>
          <p:nvPr>
            <p:ph idx="14" type="body"/>
          </p:nvPr>
        </p:nvSpPr>
        <p:spPr>
          <a:xfrm>
            <a:off x="5365804" y="3828682"/>
            <a:ext cx="3108900" cy="423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None/>
            </a:pPr>
            <a:r>
              <a:rPr lang="en-US" sz="1600"/>
              <a:t>Renewable Diesel Market Development in the Northeast</a:t>
            </a:r>
            <a:endParaRPr/>
          </a:p>
        </p:txBody>
      </p:sp>
      <p:sp>
        <p:nvSpPr>
          <p:cNvPr id="611" name="Google Shape;611;g39ff65c7176_0_56"/>
          <p:cNvSpPr/>
          <p:nvPr/>
        </p:nvSpPr>
        <p:spPr>
          <a:xfrm>
            <a:off x="4417411" y="3698685"/>
            <a:ext cx="793200" cy="768900"/>
          </a:xfrm>
          <a:prstGeom prst="ellipse">
            <a:avLst/>
          </a:prstGeom>
          <a:solidFill>
            <a:schemeClr val="lt1"/>
          </a:solidFill>
          <a:ln cap="flat" cmpd="sng" w="19050">
            <a:solidFill>
              <a:srgbClr val="2C501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Logo&#10;&#10;Description automatically generated" id="612" name="Google Shape;612;g39ff65c7176_0_56"/>
          <p:cNvPicPr preferRelativeResize="0"/>
          <p:nvPr/>
        </p:nvPicPr>
        <p:blipFill rotWithShape="1">
          <a:blip r:embed="rId5">
            <a:alphaModFix/>
          </a:blip>
          <a:srcRect b="0" l="0" r="0" t="0"/>
          <a:stretch/>
        </p:blipFill>
        <p:spPr>
          <a:xfrm>
            <a:off x="4572681" y="3828682"/>
            <a:ext cx="482582" cy="507981"/>
          </a:xfrm>
          <a:prstGeom prst="rect">
            <a:avLst/>
          </a:prstGeom>
          <a:noFill/>
          <a:ln>
            <a:noFill/>
          </a:ln>
        </p:spPr>
      </p:pic>
      <p:sp>
        <p:nvSpPr>
          <p:cNvPr id="613" name="Google Shape;613;g39ff65c7176_0_56"/>
          <p:cNvSpPr/>
          <p:nvPr/>
        </p:nvSpPr>
        <p:spPr>
          <a:xfrm>
            <a:off x="2282250" y="692900"/>
            <a:ext cx="1659300" cy="1698000"/>
          </a:xfrm>
          <a:prstGeom prst="rect">
            <a:avLst/>
          </a:prstGeom>
          <a:solidFill>
            <a:srgbClr val="8DC63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highlight>
                <a:schemeClr val="accent1"/>
              </a:highlight>
            </a:endParaRPr>
          </a:p>
        </p:txBody>
      </p:sp>
      <p:sp>
        <p:nvSpPr>
          <p:cNvPr id="614" name="Google Shape;614;g39ff65c7176_0_56"/>
          <p:cNvSpPr/>
          <p:nvPr/>
        </p:nvSpPr>
        <p:spPr>
          <a:xfrm>
            <a:off x="400650" y="692900"/>
            <a:ext cx="1659300" cy="1698000"/>
          </a:xfrm>
          <a:prstGeom prst="rect">
            <a:avLst/>
          </a:prstGeom>
          <a:solidFill>
            <a:srgbClr val="8DC63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5" name="Google Shape;615;g39ff65c7176_0_56"/>
          <p:cNvSpPr/>
          <p:nvPr/>
        </p:nvSpPr>
        <p:spPr>
          <a:xfrm>
            <a:off x="866725" y="877238"/>
            <a:ext cx="793200" cy="768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6" name="Google Shape;616;g39ff65c7176_0_56"/>
          <p:cNvSpPr txBox="1"/>
          <p:nvPr>
            <p:ph idx="7" type="body"/>
          </p:nvPr>
        </p:nvSpPr>
        <p:spPr>
          <a:xfrm>
            <a:off x="579186" y="1759024"/>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Renewable</a:t>
            </a:r>
            <a:r>
              <a:rPr lang="en-US"/>
              <a:t> </a:t>
            </a:r>
            <a:r>
              <a:rPr b="1" lang="en-US"/>
              <a:t>Diesel</a:t>
            </a:r>
            <a:r>
              <a:rPr lang="en-US"/>
              <a:t> </a:t>
            </a:r>
            <a:r>
              <a:rPr b="1" lang="en-US"/>
              <a:t>Introduction</a:t>
            </a:r>
            <a:endParaRPr/>
          </a:p>
        </p:txBody>
      </p:sp>
      <p:sp>
        <p:nvSpPr>
          <p:cNvPr id="617" name="Google Shape;617;g39ff65c7176_0_56"/>
          <p:cNvSpPr/>
          <p:nvPr/>
        </p:nvSpPr>
        <p:spPr>
          <a:xfrm>
            <a:off x="2735050" y="826463"/>
            <a:ext cx="793200" cy="768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8" name="Google Shape;618;g39ff65c7176_0_56"/>
          <p:cNvSpPr txBox="1"/>
          <p:nvPr>
            <p:ph idx="8" type="body"/>
          </p:nvPr>
        </p:nvSpPr>
        <p:spPr>
          <a:xfrm>
            <a:off x="2447494" y="1759024"/>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Logistics</a:t>
            </a:r>
            <a:endParaRPr/>
          </a:p>
        </p:txBody>
      </p:sp>
      <p:pic>
        <p:nvPicPr>
          <p:cNvPr descr="A group of people with a black background&#10;&#10;Description automatically generated" id="619" name="Google Shape;619;g39ff65c7176_0_56"/>
          <p:cNvPicPr preferRelativeResize="0"/>
          <p:nvPr>
            <p:ph idx="3" type="pic"/>
          </p:nvPr>
        </p:nvPicPr>
        <p:blipFill rotWithShape="1">
          <a:blip r:embed="rId6">
            <a:alphaModFix/>
          </a:blip>
          <a:srcRect b="0" l="139" r="139" t="0"/>
          <a:stretch/>
        </p:blipFill>
        <p:spPr>
          <a:xfrm>
            <a:off x="985120" y="983684"/>
            <a:ext cx="556426" cy="556426"/>
          </a:xfrm>
          <a:prstGeom prst="rect">
            <a:avLst/>
          </a:prstGeom>
          <a:noFill/>
          <a:ln>
            <a:noFill/>
          </a:ln>
        </p:spPr>
      </p:pic>
      <p:pic>
        <p:nvPicPr>
          <p:cNvPr descr="A black and white logo&#10;&#10;Description automatically generated" id="620" name="Google Shape;620;g39ff65c7176_0_56"/>
          <p:cNvPicPr preferRelativeResize="0"/>
          <p:nvPr>
            <p:ph idx="4" type="pic"/>
          </p:nvPr>
        </p:nvPicPr>
        <p:blipFill rotWithShape="1">
          <a:blip r:embed="rId7">
            <a:alphaModFix/>
          </a:blip>
          <a:srcRect b="0" l="139" r="139" t="0"/>
          <a:stretch/>
        </p:blipFill>
        <p:spPr>
          <a:xfrm>
            <a:off x="2845079" y="932697"/>
            <a:ext cx="556426" cy="5564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9"/>
          <p:cNvSpPr/>
          <p:nvPr/>
        </p:nvSpPr>
        <p:spPr>
          <a:xfrm>
            <a:off x="395863" y="2574950"/>
            <a:ext cx="1668900" cy="1677300"/>
          </a:xfrm>
          <a:prstGeom prst="rect">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6" name="Google Shape;626;p9"/>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2400"/>
              <a:t>Session Topics </a:t>
            </a:r>
            <a:endParaRPr/>
          </a:p>
        </p:txBody>
      </p:sp>
      <p:sp>
        <p:nvSpPr>
          <p:cNvPr id="627" name="Google Shape;627;p9"/>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None/>
            </a:pPr>
            <a:r>
              <a:rPr lang="en-US" sz="1600"/>
              <a:t>Session topics and the agendas will remain flexible to respond to what fleets find the most beneficial</a:t>
            </a:r>
            <a:endParaRPr/>
          </a:p>
        </p:txBody>
      </p:sp>
      <p:pic>
        <p:nvPicPr>
          <p:cNvPr descr="A black and white image of a plant growing out of dirt&#10;&#10;Description automatically generated" id="628" name="Google Shape;628;p9"/>
          <p:cNvPicPr preferRelativeResize="0"/>
          <p:nvPr>
            <p:ph idx="6" type="pic"/>
          </p:nvPr>
        </p:nvPicPr>
        <p:blipFill rotWithShape="1">
          <a:blip r:embed="rId3">
            <a:alphaModFix/>
          </a:blip>
          <a:srcRect b="0" l="0" r="0" t="0"/>
          <a:stretch/>
        </p:blipFill>
        <p:spPr>
          <a:xfrm>
            <a:off x="2825379" y="2852588"/>
            <a:ext cx="556426" cy="556426"/>
          </a:xfrm>
          <a:prstGeom prst="rect">
            <a:avLst/>
          </a:prstGeom>
          <a:noFill/>
          <a:ln>
            <a:noFill/>
          </a:ln>
        </p:spPr>
      </p:pic>
      <p:sp>
        <p:nvSpPr>
          <p:cNvPr id="629" name="Google Shape;629;p9"/>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Policy</a:t>
            </a:r>
            <a:endParaRPr/>
          </a:p>
        </p:txBody>
      </p:sp>
      <p:sp>
        <p:nvSpPr>
          <p:cNvPr id="630" name="Google Shape;630;p9"/>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Implementation</a:t>
            </a:r>
            <a:r>
              <a:rPr lang="en-US"/>
              <a:t> </a:t>
            </a:r>
            <a:endParaRPr/>
          </a:p>
        </p:txBody>
      </p:sp>
      <p:sp>
        <p:nvSpPr>
          <p:cNvPr id="631" name="Google Shape;631;p9"/>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632" name="Google Shape;632;p9"/>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t>‹#›</a:t>
            </a:fld>
            <a:endParaRPr/>
          </a:p>
        </p:txBody>
      </p:sp>
      <p:sp>
        <p:nvSpPr>
          <p:cNvPr id="633" name="Google Shape;633;p9"/>
          <p:cNvSpPr/>
          <p:nvPr/>
        </p:nvSpPr>
        <p:spPr>
          <a:xfrm>
            <a:off x="866724" y="2729350"/>
            <a:ext cx="793200" cy="79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9"/>
          <p:cNvSpPr txBox="1"/>
          <p:nvPr>
            <p:ph idx="14" type="body"/>
          </p:nvPr>
        </p:nvSpPr>
        <p:spPr>
          <a:xfrm>
            <a:off x="5365804" y="3828682"/>
            <a:ext cx="3108845" cy="423562"/>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None/>
            </a:pPr>
            <a:r>
              <a:rPr lang="en-US" sz="1600"/>
              <a:t>Renewable Diesel Market Development in the Northeast</a:t>
            </a:r>
            <a:endParaRPr/>
          </a:p>
        </p:txBody>
      </p:sp>
      <p:sp>
        <p:nvSpPr>
          <p:cNvPr id="635" name="Google Shape;635;p9"/>
          <p:cNvSpPr/>
          <p:nvPr/>
        </p:nvSpPr>
        <p:spPr>
          <a:xfrm>
            <a:off x="4417411" y="3698685"/>
            <a:ext cx="793123" cy="768798"/>
          </a:xfrm>
          <a:prstGeom prst="ellipse">
            <a:avLst/>
          </a:prstGeom>
          <a:solidFill>
            <a:schemeClr val="lt1"/>
          </a:solidFill>
          <a:ln cap="flat" cmpd="sng" w="19050">
            <a:solidFill>
              <a:srgbClr val="2C501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Logo&#10;&#10;Description automatically generated" id="636" name="Google Shape;636;p9"/>
          <p:cNvPicPr preferRelativeResize="0"/>
          <p:nvPr/>
        </p:nvPicPr>
        <p:blipFill rotWithShape="1">
          <a:blip r:embed="rId4">
            <a:alphaModFix/>
          </a:blip>
          <a:srcRect b="0" l="0" r="0" t="0"/>
          <a:stretch/>
        </p:blipFill>
        <p:spPr>
          <a:xfrm>
            <a:off x="4572681" y="3828682"/>
            <a:ext cx="482582" cy="507981"/>
          </a:xfrm>
          <a:prstGeom prst="rect">
            <a:avLst/>
          </a:prstGeom>
          <a:noFill/>
          <a:ln>
            <a:noFill/>
          </a:ln>
        </p:spPr>
      </p:pic>
      <p:pic>
        <p:nvPicPr>
          <p:cNvPr descr="A group of people with a black background&#10;&#10;Description automatically generated" id="637" name="Google Shape;637;p9"/>
          <p:cNvPicPr preferRelativeResize="0"/>
          <p:nvPr>
            <p:ph idx="3" type="pic"/>
          </p:nvPr>
        </p:nvPicPr>
        <p:blipFill rotWithShape="1">
          <a:blip r:embed="rId5">
            <a:alphaModFix/>
          </a:blip>
          <a:srcRect b="0" l="142" r="142" t="0"/>
          <a:stretch/>
        </p:blipFill>
        <p:spPr>
          <a:xfrm>
            <a:off x="952058" y="932697"/>
            <a:ext cx="556426" cy="556426"/>
          </a:xfrm>
          <a:prstGeom prst="rect">
            <a:avLst/>
          </a:prstGeom>
          <a:noFill/>
          <a:ln>
            <a:noFill/>
          </a:ln>
        </p:spPr>
      </p:pic>
      <p:sp>
        <p:nvSpPr>
          <p:cNvPr id="638" name="Google Shape;638;p9"/>
          <p:cNvSpPr txBox="1"/>
          <p:nvPr>
            <p:ph idx="7" type="body"/>
          </p:nvPr>
        </p:nvSpPr>
        <p:spPr>
          <a:xfrm>
            <a:off x="579186" y="1759024"/>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Renewable</a:t>
            </a:r>
            <a:r>
              <a:rPr lang="en-US"/>
              <a:t> </a:t>
            </a:r>
            <a:r>
              <a:rPr b="1" lang="en-US"/>
              <a:t>Diesel</a:t>
            </a:r>
            <a:r>
              <a:rPr lang="en-US"/>
              <a:t> </a:t>
            </a:r>
            <a:r>
              <a:rPr b="1" lang="en-US"/>
              <a:t>Introduction</a:t>
            </a:r>
            <a:endParaRPr/>
          </a:p>
        </p:txBody>
      </p:sp>
      <p:pic>
        <p:nvPicPr>
          <p:cNvPr descr="A black and white logo&#10;&#10;Description automatically generated" id="639" name="Google Shape;639;p9"/>
          <p:cNvPicPr preferRelativeResize="0"/>
          <p:nvPr>
            <p:ph idx="4" type="pic"/>
          </p:nvPr>
        </p:nvPicPr>
        <p:blipFill rotWithShape="1">
          <a:blip r:embed="rId6">
            <a:alphaModFix/>
          </a:blip>
          <a:srcRect b="0" l="142" r="142" t="0"/>
          <a:stretch/>
        </p:blipFill>
        <p:spPr>
          <a:xfrm>
            <a:off x="2845079" y="932697"/>
            <a:ext cx="556426" cy="556426"/>
          </a:xfrm>
          <a:prstGeom prst="rect">
            <a:avLst/>
          </a:prstGeom>
          <a:noFill/>
          <a:ln>
            <a:noFill/>
          </a:ln>
        </p:spPr>
      </p:pic>
      <p:sp>
        <p:nvSpPr>
          <p:cNvPr id="640" name="Google Shape;640;p9"/>
          <p:cNvSpPr txBox="1"/>
          <p:nvPr>
            <p:ph idx="8" type="body"/>
          </p:nvPr>
        </p:nvSpPr>
        <p:spPr>
          <a:xfrm>
            <a:off x="2447494" y="1759024"/>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Logistics</a:t>
            </a:r>
            <a:endParaRPr/>
          </a:p>
        </p:txBody>
      </p:sp>
      <p:pic>
        <p:nvPicPr>
          <p:cNvPr descr="A black car with its front facing the camera&#10;&#10;Description automatically generated" id="641" name="Google Shape;641;p9"/>
          <p:cNvPicPr preferRelativeResize="0"/>
          <p:nvPr>
            <p:ph idx="5" type="pic"/>
          </p:nvPr>
        </p:nvPicPr>
        <p:blipFill rotWithShape="1">
          <a:blip r:embed="rId7">
            <a:alphaModFix/>
          </a:blip>
          <a:srcRect b="0" l="0" r="0" t="0"/>
          <a:stretch/>
        </p:blipFill>
        <p:spPr>
          <a:xfrm>
            <a:off x="985108" y="2852601"/>
            <a:ext cx="556426" cy="5564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g34514c30686_1_25"/>
          <p:cNvSpPr txBox="1"/>
          <p:nvPr>
            <p:ph type="title"/>
          </p:nvPr>
        </p:nvSpPr>
        <p:spPr>
          <a:xfrm>
            <a:off x="168375" y="1188225"/>
            <a:ext cx="4615500" cy="13224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latin typeface="Arial"/>
                <a:ea typeface="Arial"/>
                <a:cs typeface="Arial"/>
                <a:sym typeface="Arial"/>
              </a:rPr>
              <a:t>Shailesh Gongal </a:t>
            </a:r>
            <a:br>
              <a:rPr lang="en-US">
                <a:latin typeface="Arial"/>
                <a:ea typeface="Arial"/>
                <a:cs typeface="Arial"/>
                <a:sym typeface="Arial"/>
              </a:rPr>
            </a:br>
            <a:r>
              <a:rPr lang="en-US">
                <a:latin typeface="Arial"/>
                <a:ea typeface="Arial"/>
                <a:cs typeface="Arial"/>
                <a:sym typeface="Arial"/>
              </a:rPr>
              <a:t>Manager Aviation Planning</a:t>
            </a:r>
            <a:br>
              <a:rPr lang="en-US"/>
            </a:br>
            <a:br>
              <a:rPr lang="en-US"/>
            </a:br>
            <a:r>
              <a:rPr b="0" lang="en-US"/>
              <a:t>Massachusetts Port Authority</a:t>
            </a:r>
            <a:endParaRPr b="0"/>
          </a:p>
        </p:txBody>
      </p:sp>
      <p:sp>
        <p:nvSpPr>
          <p:cNvPr id="647" name="Google Shape;647;g34514c30686_1_25"/>
          <p:cNvSpPr txBox="1"/>
          <p:nvPr>
            <p:ph type="title"/>
          </p:nvPr>
        </p:nvSpPr>
        <p:spPr>
          <a:xfrm>
            <a:off x="168375" y="3505597"/>
            <a:ext cx="4615500" cy="13746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latin typeface="Arial"/>
                <a:ea typeface="Arial"/>
                <a:cs typeface="Arial"/>
                <a:sym typeface="Arial"/>
              </a:rPr>
              <a:t>Tom Bradley </a:t>
            </a:r>
            <a:br>
              <a:rPr lang="en-US"/>
            </a:br>
            <a:r>
              <a:rPr lang="en-US">
                <a:latin typeface="Arial"/>
                <a:ea typeface="Arial"/>
                <a:cs typeface="Arial"/>
                <a:sym typeface="Arial"/>
              </a:rPr>
              <a:t>VP of Sustainability</a:t>
            </a:r>
            <a:br>
              <a:rPr lang="en-US">
                <a:latin typeface="Arial"/>
                <a:ea typeface="Arial"/>
                <a:cs typeface="Arial"/>
                <a:sym typeface="Arial"/>
              </a:rPr>
            </a:br>
            <a:br>
              <a:rPr lang="en-US">
                <a:latin typeface="Arial"/>
                <a:ea typeface="Arial"/>
                <a:cs typeface="Arial"/>
                <a:sym typeface="Arial"/>
              </a:rPr>
            </a:br>
            <a:r>
              <a:rPr b="0" lang="en-US"/>
              <a:t>Boyne Resorts</a:t>
            </a:r>
            <a:endParaRPr b="0"/>
          </a:p>
        </p:txBody>
      </p:sp>
      <p:pic>
        <p:nvPicPr>
          <p:cNvPr id="648" name="Google Shape;648;g34514c30686_1_25"/>
          <p:cNvPicPr preferRelativeResize="0"/>
          <p:nvPr/>
        </p:nvPicPr>
        <p:blipFill rotWithShape="1">
          <a:blip r:embed="rId3">
            <a:alphaModFix/>
          </a:blip>
          <a:srcRect b="26456" l="3775" r="3913" t="26309"/>
          <a:stretch/>
        </p:blipFill>
        <p:spPr>
          <a:xfrm>
            <a:off x="4686338" y="1448975"/>
            <a:ext cx="2329901" cy="1192200"/>
          </a:xfrm>
          <a:prstGeom prst="rect">
            <a:avLst/>
          </a:prstGeom>
          <a:noFill/>
          <a:ln>
            <a:noFill/>
          </a:ln>
        </p:spPr>
      </p:pic>
      <p:pic>
        <p:nvPicPr>
          <p:cNvPr id="649" name="Google Shape;649;g34514c30686_1_25"/>
          <p:cNvPicPr preferRelativeResize="0"/>
          <p:nvPr/>
        </p:nvPicPr>
        <p:blipFill rotWithShape="1">
          <a:blip r:embed="rId4">
            <a:alphaModFix/>
          </a:blip>
          <a:srcRect b="39004" l="0" r="0" t="38915"/>
          <a:stretch/>
        </p:blipFill>
        <p:spPr>
          <a:xfrm>
            <a:off x="4313963" y="3799900"/>
            <a:ext cx="3074625" cy="524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g39ff65c7176_0_87"/>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656" name="Google Shape;656;g39ff65c7176_0_87"/>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rgbClr val="000000"/>
              </a:buClr>
              <a:buSzPts val="800"/>
              <a:buFont typeface="Arial"/>
              <a:buNone/>
            </a:pPr>
            <a:fld id="{00000000-1234-1234-1234-123412341234}" type="slidenum">
              <a:rPr lang="en-US"/>
              <a:t>‹#›</a:t>
            </a:fld>
            <a:endParaRPr/>
          </a:p>
        </p:txBody>
      </p:sp>
      <p:grpSp>
        <p:nvGrpSpPr>
          <p:cNvPr id="657" name="Google Shape;657;g39ff65c7176_0_87"/>
          <p:cNvGrpSpPr/>
          <p:nvPr/>
        </p:nvGrpSpPr>
        <p:grpSpPr>
          <a:xfrm>
            <a:off x="2292175" y="408406"/>
            <a:ext cx="2740388" cy="3987844"/>
            <a:chOff x="2744030" y="1215210"/>
            <a:chExt cx="1827900" cy="2338500"/>
          </a:xfrm>
        </p:grpSpPr>
        <p:sp>
          <p:nvSpPr>
            <p:cNvPr id="658" name="Google Shape;658;g39ff65c7176_0_87"/>
            <p:cNvSpPr/>
            <p:nvPr/>
          </p:nvSpPr>
          <p:spPr>
            <a:xfrm rot="-5400000">
              <a:off x="2488730" y="1470510"/>
              <a:ext cx="2338500" cy="1827900"/>
            </a:xfrm>
            <a:prstGeom prst="rightArrowCallout">
              <a:avLst>
                <a:gd fmla="val 9283" name="adj1"/>
                <a:gd fmla="val 13570" name="adj2"/>
                <a:gd fmla="val 16082" name="adj3"/>
                <a:gd fmla="val 81236" name="adj4"/>
              </a:avLst>
            </a:prstGeom>
            <a:solidFill>
              <a:srgbClr val="65F0AC"/>
            </a:solidFill>
            <a:ln>
              <a:noFill/>
            </a:ln>
          </p:spPr>
          <p:txBody>
            <a:bodyPr anchorCtr="0" anchor="ctr" bIns="137050" lIns="137050" spcFirstLastPara="1" rIns="137050" wrap="square" tIns="137050">
              <a:noAutofit/>
            </a:bodyPr>
            <a:lstStyle/>
            <a:p>
              <a:pPr indent="0" lvl="0" marL="0" rtl="0" algn="l">
                <a:spcBef>
                  <a:spcPts val="0"/>
                </a:spcBef>
                <a:spcAft>
                  <a:spcPts val="0"/>
                </a:spcAft>
                <a:buNone/>
              </a:pPr>
              <a:r>
                <a:t/>
              </a:r>
              <a:endParaRPr/>
            </a:p>
          </p:txBody>
        </p:sp>
        <p:sp>
          <p:nvSpPr>
            <p:cNvPr id="659" name="Google Shape;659;g39ff65c7176_0_87"/>
            <p:cNvSpPr/>
            <p:nvPr/>
          </p:nvSpPr>
          <p:spPr>
            <a:xfrm flipH="1">
              <a:off x="2833284" y="1710941"/>
              <a:ext cx="1649400" cy="1769700"/>
            </a:xfrm>
            <a:prstGeom prst="snip1Rect">
              <a:avLst>
                <a:gd fmla="val 0" name="adj"/>
              </a:avLst>
            </a:prstGeom>
            <a:solidFill>
              <a:srgbClr val="0B713F"/>
            </a:solidFill>
            <a:ln>
              <a:noFill/>
            </a:ln>
          </p:spPr>
          <p:txBody>
            <a:bodyPr anchorCtr="0" anchor="ctr" bIns="137050" lIns="137050" spcFirstLastPara="1" rIns="137050" wrap="square" tIns="137050">
              <a:noAutofit/>
            </a:bodyPr>
            <a:lstStyle/>
            <a:p>
              <a:pPr indent="0" lvl="0" marL="0" rtl="0" algn="l">
                <a:spcBef>
                  <a:spcPts val="0"/>
                </a:spcBef>
                <a:spcAft>
                  <a:spcPts val="0"/>
                </a:spcAft>
                <a:buNone/>
              </a:pPr>
              <a:r>
                <a:t/>
              </a:r>
              <a:endParaRPr/>
            </a:p>
          </p:txBody>
        </p:sp>
        <p:sp>
          <p:nvSpPr>
            <p:cNvPr id="660" name="Google Shape;660;g39ff65c7176_0_87"/>
            <p:cNvSpPr txBox="1"/>
            <p:nvPr/>
          </p:nvSpPr>
          <p:spPr>
            <a:xfrm>
              <a:off x="2966483" y="1750205"/>
              <a:ext cx="1383000" cy="1476000"/>
            </a:xfrm>
            <a:prstGeom prst="rect">
              <a:avLst/>
            </a:prstGeom>
            <a:noFill/>
            <a:ln>
              <a:noFill/>
            </a:ln>
          </p:spPr>
          <p:txBody>
            <a:bodyPr anchorCtr="0" anchor="t" bIns="137050" lIns="137050" spcFirstLastPara="1" rIns="137050" wrap="square" tIns="137050">
              <a:noAutofit/>
            </a:bodyPr>
            <a:lstStyle/>
            <a:p>
              <a:pPr indent="0" lvl="0" marL="0" rtl="0" algn="ctr">
                <a:lnSpc>
                  <a:spcPct val="115000"/>
                </a:lnSpc>
                <a:spcBef>
                  <a:spcPts val="0"/>
                </a:spcBef>
                <a:spcAft>
                  <a:spcPts val="0"/>
                </a:spcAft>
                <a:buNone/>
              </a:pPr>
              <a:r>
                <a:rPr b="1" lang="en-US" sz="1649">
                  <a:solidFill>
                    <a:srgbClr val="FFFFFF"/>
                  </a:solidFill>
                  <a:latin typeface="Roboto"/>
                  <a:ea typeface="Roboto"/>
                  <a:cs typeface="Roboto"/>
                  <a:sym typeface="Roboto"/>
                </a:rPr>
                <a:t>Pros</a:t>
              </a:r>
              <a:endParaRPr b="1" sz="1649">
                <a:solidFill>
                  <a:srgbClr val="FFFFFF"/>
                </a:solidFill>
                <a:latin typeface="Roboto"/>
                <a:ea typeface="Roboto"/>
                <a:cs typeface="Roboto"/>
                <a:sym typeface="Roboto"/>
              </a:endParaRPr>
            </a:p>
            <a:p>
              <a:pPr indent="0" lvl="0" marL="0" rtl="0" algn="ctr">
                <a:lnSpc>
                  <a:spcPct val="115000"/>
                </a:lnSpc>
                <a:spcBef>
                  <a:spcPts val="0"/>
                </a:spcBef>
                <a:spcAft>
                  <a:spcPts val="0"/>
                </a:spcAft>
                <a:buNone/>
              </a:pPr>
              <a:r>
                <a:t/>
              </a:r>
              <a:endParaRPr sz="1199">
                <a:solidFill>
                  <a:srgbClr val="FFFFFF"/>
                </a:solidFill>
                <a:latin typeface="Roboto"/>
                <a:ea typeface="Roboto"/>
                <a:cs typeface="Roboto"/>
                <a:sym typeface="Roboto"/>
              </a:endParaRPr>
            </a:p>
            <a:p>
              <a:pPr indent="0" lvl="0" marL="0" rtl="0" algn="l">
                <a:lnSpc>
                  <a:spcPct val="115000"/>
                </a:lnSpc>
                <a:spcBef>
                  <a:spcPts val="0"/>
                </a:spcBef>
                <a:spcAft>
                  <a:spcPts val="2399"/>
                </a:spcAft>
                <a:buNone/>
              </a:pPr>
              <a:r>
                <a:rPr lang="en-US" sz="1199">
                  <a:solidFill>
                    <a:srgbClr val="FFFFFF"/>
                  </a:solidFill>
                  <a:latin typeface="Roboto"/>
                  <a:ea typeface="Roboto"/>
                  <a:cs typeface="Roboto"/>
                  <a:sym typeface="Roboto"/>
                </a:rPr>
                <a:t>Drop-in fuel</a:t>
              </a:r>
              <a:br>
                <a:rPr lang="en-US" sz="1199">
                  <a:solidFill>
                    <a:srgbClr val="FFFFFF"/>
                  </a:solidFill>
                  <a:latin typeface="Roboto"/>
                  <a:ea typeface="Roboto"/>
                  <a:cs typeface="Roboto"/>
                  <a:sym typeface="Roboto"/>
                </a:rPr>
              </a:br>
              <a:br>
                <a:rPr lang="en-US" sz="1199">
                  <a:solidFill>
                    <a:srgbClr val="FFFFFF"/>
                  </a:solidFill>
                  <a:latin typeface="Roboto"/>
                  <a:ea typeface="Roboto"/>
                  <a:cs typeface="Roboto"/>
                  <a:sym typeface="Roboto"/>
                </a:rPr>
              </a:br>
              <a:r>
                <a:rPr lang="en-US" sz="1199">
                  <a:solidFill>
                    <a:srgbClr val="FFFFFF"/>
                  </a:solidFill>
                  <a:latin typeface="Roboto"/>
                  <a:ea typeface="Roboto"/>
                  <a:cs typeface="Roboto"/>
                  <a:sym typeface="Roboto"/>
                </a:rPr>
                <a:t>Lower lifecycle emissions than  conventional diesel</a:t>
              </a:r>
              <a:br>
                <a:rPr lang="en-US" sz="1199">
                  <a:solidFill>
                    <a:srgbClr val="FFFFFF"/>
                  </a:solidFill>
                  <a:latin typeface="Roboto"/>
                  <a:ea typeface="Roboto"/>
                  <a:cs typeface="Roboto"/>
                  <a:sym typeface="Roboto"/>
                </a:rPr>
              </a:br>
              <a:br>
                <a:rPr lang="en-US" sz="1199">
                  <a:solidFill>
                    <a:srgbClr val="FFFFFF"/>
                  </a:solidFill>
                  <a:latin typeface="Roboto"/>
                  <a:ea typeface="Roboto"/>
                  <a:cs typeface="Roboto"/>
                  <a:sym typeface="Roboto"/>
                </a:rPr>
              </a:br>
              <a:r>
                <a:rPr lang="en-US" sz="1199">
                  <a:solidFill>
                    <a:srgbClr val="FFFFFF"/>
                  </a:solidFill>
                  <a:latin typeface="Roboto"/>
                  <a:ea typeface="Roboto"/>
                  <a:cs typeface="Roboto"/>
                  <a:sym typeface="Roboto"/>
                </a:rPr>
                <a:t>Cleaner burning → maintenance benefits</a:t>
              </a:r>
              <a:br>
                <a:rPr lang="en-US" sz="1199">
                  <a:solidFill>
                    <a:srgbClr val="FFFFFF"/>
                  </a:solidFill>
                  <a:latin typeface="Roboto"/>
                  <a:ea typeface="Roboto"/>
                  <a:cs typeface="Roboto"/>
                  <a:sym typeface="Roboto"/>
                </a:rPr>
              </a:br>
              <a:br>
                <a:rPr lang="en-US" sz="1199">
                  <a:solidFill>
                    <a:srgbClr val="FFFFFF"/>
                  </a:solidFill>
                  <a:latin typeface="Roboto"/>
                  <a:ea typeface="Roboto"/>
                  <a:cs typeface="Roboto"/>
                  <a:sym typeface="Roboto"/>
                </a:rPr>
              </a:br>
              <a:r>
                <a:rPr lang="en-US" sz="1199">
                  <a:solidFill>
                    <a:srgbClr val="FFFFFF"/>
                  </a:solidFill>
                  <a:latin typeface="Roboto"/>
                  <a:ea typeface="Roboto"/>
                  <a:cs typeface="Roboto"/>
                  <a:sym typeface="Roboto"/>
                </a:rPr>
                <a:t>Immediate </a:t>
              </a:r>
              <a:br>
                <a:rPr lang="en-US" sz="1199">
                  <a:solidFill>
                    <a:srgbClr val="FFFFFF"/>
                  </a:solidFill>
                  <a:latin typeface="Roboto"/>
                  <a:ea typeface="Roboto"/>
                  <a:cs typeface="Roboto"/>
                  <a:sym typeface="Roboto"/>
                </a:rPr>
              </a:br>
              <a:r>
                <a:rPr lang="en-US" sz="1199">
                  <a:solidFill>
                    <a:srgbClr val="FFFFFF"/>
                  </a:solidFill>
                  <a:latin typeface="Roboto"/>
                  <a:ea typeface="Roboto"/>
                  <a:cs typeface="Roboto"/>
                  <a:sym typeface="Roboto"/>
                </a:rPr>
                <a:t>decarbonization option</a:t>
              </a:r>
              <a:endParaRPr sz="1199">
                <a:solidFill>
                  <a:srgbClr val="FFFFFF"/>
                </a:solidFill>
                <a:latin typeface="Roboto"/>
                <a:ea typeface="Roboto"/>
                <a:cs typeface="Roboto"/>
                <a:sym typeface="Roboto"/>
              </a:endParaRPr>
            </a:p>
          </p:txBody>
        </p:sp>
      </p:grpSp>
      <p:grpSp>
        <p:nvGrpSpPr>
          <p:cNvPr id="661" name="Google Shape;661;g39ff65c7176_0_87"/>
          <p:cNvGrpSpPr/>
          <p:nvPr/>
        </p:nvGrpSpPr>
        <p:grpSpPr>
          <a:xfrm>
            <a:off x="5032569" y="1155681"/>
            <a:ext cx="2740388" cy="3987821"/>
            <a:chOff x="4572084" y="1597469"/>
            <a:chExt cx="1827900" cy="2399700"/>
          </a:xfrm>
        </p:grpSpPr>
        <p:sp>
          <p:nvSpPr>
            <p:cNvPr id="662" name="Google Shape;662;g39ff65c7176_0_87"/>
            <p:cNvSpPr/>
            <p:nvPr/>
          </p:nvSpPr>
          <p:spPr>
            <a:xfrm rot="5400000">
              <a:off x="4286184" y="1883369"/>
              <a:ext cx="2399700" cy="1827900"/>
            </a:xfrm>
            <a:prstGeom prst="rightArrowCallout">
              <a:avLst>
                <a:gd fmla="val 9283" name="adj1"/>
                <a:gd fmla="val 13570" name="adj2"/>
                <a:gd fmla="val 16082" name="adj3"/>
                <a:gd fmla="val 81236" name="adj4"/>
              </a:avLst>
            </a:prstGeom>
            <a:solidFill>
              <a:srgbClr val="085630"/>
            </a:solidFill>
            <a:ln>
              <a:noFill/>
            </a:ln>
          </p:spPr>
          <p:txBody>
            <a:bodyPr anchorCtr="0" anchor="ctr" bIns="137050" lIns="137050" spcFirstLastPara="1" rIns="137050" wrap="square" tIns="137050">
              <a:noAutofit/>
            </a:bodyPr>
            <a:lstStyle/>
            <a:p>
              <a:pPr indent="0" lvl="0" marL="0" rtl="0" algn="l">
                <a:spcBef>
                  <a:spcPts val="0"/>
                </a:spcBef>
                <a:spcAft>
                  <a:spcPts val="0"/>
                </a:spcAft>
                <a:buNone/>
              </a:pPr>
              <a:r>
                <a:t/>
              </a:r>
              <a:endParaRPr/>
            </a:p>
          </p:txBody>
        </p:sp>
        <p:sp>
          <p:nvSpPr>
            <p:cNvPr id="663" name="Google Shape;663;g39ff65c7176_0_87"/>
            <p:cNvSpPr/>
            <p:nvPr/>
          </p:nvSpPr>
          <p:spPr>
            <a:xfrm flipH="1" rot="10800000">
              <a:off x="4662018" y="1687411"/>
              <a:ext cx="1649400" cy="1769700"/>
            </a:xfrm>
            <a:prstGeom prst="snip1Rect">
              <a:avLst>
                <a:gd fmla="val 0" name="adj"/>
              </a:avLst>
            </a:prstGeom>
            <a:solidFill>
              <a:srgbClr val="0B713F"/>
            </a:solidFill>
            <a:ln>
              <a:noFill/>
            </a:ln>
          </p:spPr>
          <p:txBody>
            <a:bodyPr anchorCtr="0" anchor="ctr" bIns="137050" lIns="137050" spcFirstLastPara="1" rIns="137050" wrap="square" tIns="137050">
              <a:noAutofit/>
            </a:bodyPr>
            <a:lstStyle/>
            <a:p>
              <a:pPr indent="0" lvl="0" marL="0" rtl="0" algn="l">
                <a:spcBef>
                  <a:spcPts val="0"/>
                </a:spcBef>
                <a:spcAft>
                  <a:spcPts val="0"/>
                </a:spcAft>
                <a:buNone/>
              </a:pPr>
              <a:r>
                <a:t/>
              </a:r>
              <a:endParaRPr/>
            </a:p>
          </p:txBody>
        </p:sp>
        <p:sp>
          <p:nvSpPr>
            <p:cNvPr id="664" name="Google Shape;664;g39ff65c7176_0_87"/>
            <p:cNvSpPr txBox="1"/>
            <p:nvPr/>
          </p:nvSpPr>
          <p:spPr>
            <a:xfrm>
              <a:off x="4794425" y="1795520"/>
              <a:ext cx="1383000" cy="1476000"/>
            </a:xfrm>
            <a:prstGeom prst="rect">
              <a:avLst/>
            </a:prstGeom>
            <a:noFill/>
            <a:ln>
              <a:noFill/>
            </a:ln>
          </p:spPr>
          <p:txBody>
            <a:bodyPr anchorCtr="0" anchor="t" bIns="137050" lIns="137050" spcFirstLastPara="1" rIns="137050" wrap="square" tIns="137050">
              <a:noAutofit/>
            </a:bodyPr>
            <a:lstStyle/>
            <a:p>
              <a:pPr indent="0" lvl="0" marL="0" rtl="0" algn="ctr">
                <a:lnSpc>
                  <a:spcPct val="115000"/>
                </a:lnSpc>
                <a:spcBef>
                  <a:spcPts val="0"/>
                </a:spcBef>
                <a:spcAft>
                  <a:spcPts val="0"/>
                </a:spcAft>
                <a:buNone/>
              </a:pPr>
              <a:r>
                <a:rPr b="1" lang="en-US" sz="1649">
                  <a:solidFill>
                    <a:srgbClr val="FFFFFF"/>
                  </a:solidFill>
                  <a:latin typeface="Roboto"/>
                  <a:ea typeface="Roboto"/>
                  <a:cs typeface="Roboto"/>
                  <a:sym typeface="Roboto"/>
                </a:rPr>
                <a:t>Challenges</a:t>
              </a:r>
              <a:endParaRPr b="1" sz="1649">
                <a:solidFill>
                  <a:srgbClr val="FFFFFF"/>
                </a:solidFill>
                <a:latin typeface="Roboto"/>
                <a:ea typeface="Roboto"/>
                <a:cs typeface="Roboto"/>
                <a:sym typeface="Roboto"/>
              </a:endParaRPr>
            </a:p>
            <a:p>
              <a:pPr indent="0" lvl="0" marL="0" rtl="0" algn="ctr">
                <a:lnSpc>
                  <a:spcPct val="115000"/>
                </a:lnSpc>
                <a:spcBef>
                  <a:spcPts val="0"/>
                </a:spcBef>
                <a:spcAft>
                  <a:spcPts val="0"/>
                </a:spcAft>
                <a:buNone/>
              </a:pPr>
              <a:r>
                <a:t/>
              </a:r>
              <a:endParaRPr sz="1199">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n-US" sz="1199">
                  <a:solidFill>
                    <a:srgbClr val="FFFFFF"/>
                  </a:solidFill>
                  <a:latin typeface="Roboto"/>
                  <a:ea typeface="Roboto"/>
                  <a:cs typeface="Roboto"/>
                  <a:sym typeface="Roboto"/>
                </a:rPr>
                <a:t>Need to consider cold climate modifications</a:t>
              </a:r>
              <a:br>
                <a:rPr lang="en-US" sz="1199">
                  <a:solidFill>
                    <a:srgbClr val="FFFFFF"/>
                  </a:solidFill>
                  <a:latin typeface="Roboto"/>
                  <a:ea typeface="Roboto"/>
                  <a:cs typeface="Roboto"/>
                  <a:sym typeface="Roboto"/>
                </a:rPr>
              </a:br>
              <a:br>
                <a:rPr lang="en-US" sz="1199">
                  <a:solidFill>
                    <a:srgbClr val="FFFFFF"/>
                  </a:solidFill>
                  <a:latin typeface="Roboto"/>
                  <a:ea typeface="Roboto"/>
                  <a:cs typeface="Roboto"/>
                  <a:sym typeface="Roboto"/>
                </a:rPr>
              </a:br>
              <a:r>
                <a:rPr lang="en-US" sz="1199">
                  <a:solidFill>
                    <a:srgbClr val="FFFFFF"/>
                  </a:solidFill>
                  <a:latin typeface="Roboto"/>
                  <a:ea typeface="Roboto"/>
                  <a:cs typeface="Roboto"/>
                  <a:sym typeface="Roboto"/>
                </a:rPr>
                <a:t>Group procurement for fueling and price</a:t>
              </a:r>
              <a:endParaRPr sz="1199">
                <a:solidFill>
                  <a:srgbClr val="FFFFFF"/>
                </a:solidFill>
                <a:latin typeface="Roboto"/>
                <a:ea typeface="Roboto"/>
                <a:cs typeface="Roboto"/>
                <a:sym typeface="Roboto"/>
              </a:endParaRPr>
            </a:p>
            <a:p>
              <a:pPr indent="0" lvl="0" marL="0" rtl="0" algn="l">
                <a:lnSpc>
                  <a:spcPct val="115000"/>
                </a:lnSpc>
                <a:spcBef>
                  <a:spcPts val="2399"/>
                </a:spcBef>
                <a:spcAft>
                  <a:spcPts val="0"/>
                </a:spcAft>
                <a:buNone/>
              </a:pPr>
              <a:r>
                <a:rPr lang="en-US" sz="1199">
                  <a:solidFill>
                    <a:srgbClr val="FFFFFF"/>
                  </a:solidFill>
                  <a:latin typeface="Roboto"/>
                  <a:ea typeface="Roboto"/>
                  <a:cs typeface="Roboto"/>
                  <a:sym typeface="Roboto"/>
                </a:rPr>
                <a:t>Need anchor fleet for fuel demand</a:t>
              </a:r>
              <a:br>
                <a:rPr lang="en-US" sz="1199">
                  <a:solidFill>
                    <a:srgbClr val="FFFFFF"/>
                  </a:solidFill>
                  <a:latin typeface="Roboto"/>
                  <a:ea typeface="Roboto"/>
                  <a:cs typeface="Roboto"/>
                  <a:sym typeface="Roboto"/>
                </a:rPr>
              </a:br>
              <a:endParaRPr sz="1199">
                <a:solidFill>
                  <a:srgbClr val="FFFFFF"/>
                </a:solidFill>
                <a:latin typeface="Roboto"/>
                <a:ea typeface="Roboto"/>
                <a:cs typeface="Roboto"/>
                <a:sym typeface="Roboto"/>
              </a:endParaRPr>
            </a:p>
            <a:p>
              <a:pPr indent="0" lvl="0" marL="0" rtl="0" algn="l">
                <a:lnSpc>
                  <a:spcPct val="115000"/>
                </a:lnSpc>
                <a:spcBef>
                  <a:spcPts val="2399"/>
                </a:spcBef>
                <a:spcAft>
                  <a:spcPts val="0"/>
                </a:spcAft>
                <a:buNone/>
              </a:pPr>
              <a:r>
                <a:t/>
              </a:r>
              <a:endParaRPr sz="1199">
                <a:solidFill>
                  <a:srgbClr val="FFFFFF"/>
                </a:solidFill>
                <a:latin typeface="Roboto"/>
                <a:ea typeface="Roboto"/>
                <a:cs typeface="Roboto"/>
                <a:sym typeface="Roboto"/>
              </a:endParaRPr>
            </a:p>
            <a:p>
              <a:pPr indent="0" lvl="0" marL="0" rtl="0" algn="l">
                <a:lnSpc>
                  <a:spcPct val="115000"/>
                </a:lnSpc>
                <a:spcBef>
                  <a:spcPts val="2399"/>
                </a:spcBef>
                <a:spcAft>
                  <a:spcPts val="2399"/>
                </a:spcAft>
                <a:buNone/>
              </a:pPr>
              <a:r>
                <a:t/>
              </a:r>
              <a:endParaRPr sz="1199">
                <a:solidFill>
                  <a:srgbClr val="FFFFFF"/>
                </a:solidFill>
                <a:latin typeface="Roboto"/>
                <a:ea typeface="Roboto"/>
                <a:cs typeface="Roboto"/>
                <a:sym typeface="Roboto"/>
              </a:endParaRPr>
            </a:p>
          </p:txBody>
        </p:sp>
      </p:grpSp>
      <p:sp>
        <p:nvSpPr>
          <p:cNvPr id="665" name="Google Shape;665;g39ff65c7176_0_87"/>
          <p:cNvSpPr/>
          <p:nvPr/>
        </p:nvSpPr>
        <p:spPr>
          <a:xfrm>
            <a:off x="-93150" y="0"/>
            <a:ext cx="10394700" cy="274500"/>
          </a:xfrm>
          <a:prstGeom prst="rect">
            <a:avLst/>
          </a:prstGeom>
          <a:solidFill>
            <a:srgbClr val="0B774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666" name="Google Shape;666;g39ff65c7176_0_87"/>
          <p:cNvCxnSpPr>
            <a:stCxn id="660" idx="1"/>
          </p:cNvCxnSpPr>
          <p:nvPr/>
        </p:nvCxnSpPr>
        <p:spPr>
          <a:xfrm rot="10800000">
            <a:off x="1781478" y="1961545"/>
            <a:ext cx="844200" cy="617700"/>
          </a:xfrm>
          <a:prstGeom prst="straightConnector1">
            <a:avLst/>
          </a:prstGeom>
          <a:noFill/>
          <a:ln cap="flat" cmpd="sng" w="9525">
            <a:solidFill>
              <a:schemeClr val="dk2"/>
            </a:solidFill>
            <a:prstDash val="solid"/>
            <a:round/>
            <a:headEnd len="med" w="med" type="none"/>
            <a:tailEnd len="med" w="med" type="none"/>
          </a:ln>
        </p:spPr>
      </p:cxnSp>
      <p:sp>
        <p:nvSpPr>
          <p:cNvPr id="667" name="Google Shape;667;g39ff65c7176_0_87"/>
          <p:cNvSpPr/>
          <p:nvPr/>
        </p:nvSpPr>
        <p:spPr>
          <a:xfrm>
            <a:off x="617575" y="1211950"/>
            <a:ext cx="1362600" cy="889800"/>
          </a:xfrm>
          <a:prstGeom prst="rect">
            <a:avLst/>
          </a:prstGeom>
          <a:solidFill>
            <a:srgbClr val="0B713F"/>
          </a:solidFill>
          <a:ln cap="flat" cmpd="sng" w="28575">
            <a:solidFill>
              <a:srgbClr val="65F0A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8" name="Google Shape;668;g39ff65c7176_0_87"/>
          <p:cNvSpPr txBox="1"/>
          <p:nvPr/>
        </p:nvSpPr>
        <p:spPr>
          <a:xfrm>
            <a:off x="667075" y="1332300"/>
            <a:ext cx="1263600" cy="523500"/>
          </a:xfrm>
          <a:prstGeom prst="rect">
            <a:avLst/>
          </a:prstGeom>
          <a:noFill/>
          <a:ln>
            <a:noFill/>
          </a:ln>
        </p:spPr>
        <p:txBody>
          <a:bodyPr anchorCtr="0" anchor="t" bIns="137050" lIns="137050" spcFirstLastPara="1" rIns="137050" wrap="square" tIns="137050">
            <a:noAutofit/>
          </a:bodyPr>
          <a:lstStyle/>
          <a:p>
            <a:pPr indent="0" lvl="0" marL="0" rtl="0" algn="ctr">
              <a:lnSpc>
                <a:spcPct val="115000"/>
              </a:lnSpc>
              <a:spcBef>
                <a:spcPts val="0"/>
              </a:spcBef>
              <a:spcAft>
                <a:spcPts val="0"/>
              </a:spcAft>
              <a:buNone/>
            </a:pPr>
            <a:r>
              <a:rPr b="1" lang="en-US" sz="1649">
                <a:solidFill>
                  <a:srgbClr val="FFFFFF"/>
                </a:solidFill>
                <a:latin typeface="Roboto"/>
                <a:ea typeface="Roboto"/>
                <a:cs typeface="Roboto"/>
                <a:sym typeface="Roboto"/>
              </a:rPr>
              <a:t>60 -70%</a:t>
            </a:r>
            <a:br>
              <a:rPr b="1" lang="en-US" sz="1649">
                <a:solidFill>
                  <a:srgbClr val="FFFFFF"/>
                </a:solidFill>
                <a:latin typeface="Roboto"/>
                <a:ea typeface="Roboto"/>
                <a:cs typeface="Roboto"/>
                <a:sym typeface="Roboto"/>
              </a:rPr>
            </a:br>
            <a:r>
              <a:rPr b="1" lang="en-US" sz="1049">
                <a:solidFill>
                  <a:srgbClr val="FFFFFF"/>
                </a:solidFill>
                <a:latin typeface="Roboto"/>
                <a:ea typeface="Roboto"/>
                <a:cs typeface="Roboto"/>
                <a:sym typeface="Roboto"/>
              </a:rPr>
              <a:t>on average</a:t>
            </a:r>
            <a:endParaRPr b="1" sz="599">
              <a:solidFill>
                <a:srgbClr val="FFFFFF"/>
              </a:solidFill>
              <a:latin typeface="Roboto"/>
              <a:ea typeface="Roboto"/>
              <a:cs typeface="Roboto"/>
              <a:sym typeface="Roboto"/>
            </a:endParaRPr>
          </a:p>
        </p:txBody>
      </p:sp>
      <p:sp>
        <p:nvSpPr>
          <p:cNvPr id="669" name="Google Shape;669;g39ff65c7176_0_87"/>
          <p:cNvSpPr txBox="1"/>
          <p:nvPr>
            <p:ph type="title"/>
          </p:nvPr>
        </p:nvSpPr>
        <p:spPr>
          <a:xfrm>
            <a:off x="126775" y="357925"/>
            <a:ext cx="7246800" cy="6177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Renewable Diesel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g34514c30686_1_3"/>
          <p:cNvSpPr txBox="1"/>
          <p:nvPr>
            <p:ph type="title"/>
          </p:nvPr>
        </p:nvSpPr>
        <p:spPr>
          <a:xfrm>
            <a:off x="262848" y="284650"/>
            <a:ext cx="7246800" cy="9942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Renewable Diesel           Biodiesel</a:t>
            </a:r>
            <a:endParaRPr/>
          </a:p>
        </p:txBody>
      </p:sp>
      <p:sp>
        <p:nvSpPr>
          <p:cNvPr id="676" name="Google Shape;676;g34514c30686_1_3"/>
          <p:cNvSpPr txBox="1"/>
          <p:nvPr>
            <p:ph idx="1" type="body"/>
          </p:nvPr>
        </p:nvSpPr>
        <p:spPr>
          <a:xfrm>
            <a:off x="361175" y="1334600"/>
            <a:ext cx="8194800" cy="32541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2000"/>
              <a:buNone/>
            </a:pPr>
            <a:r>
              <a:t/>
            </a:r>
            <a:endParaRPr/>
          </a:p>
          <a:p>
            <a:pPr indent="0" lvl="0" marL="0" rtl="0" algn="l">
              <a:lnSpc>
                <a:spcPct val="90000"/>
              </a:lnSpc>
              <a:spcBef>
                <a:spcPts val="0"/>
              </a:spcBef>
              <a:spcAft>
                <a:spcPts val="0"/>
              </a:spcAft>
              <a:buClr>
                <a:schemeClr val="dk1"/>
              </a:buClr>
              <a:buSzPts val="2000"/>
              <a:buNone/>
            </a:pPr>
            <a:r>
              <a:rPr b="1" lang="en-US" sz="1600"/>
              <a:t>Renewable Diesel </a:t>
            </a:r>
            <a:r>
              <a:rPr lang="en-US" sz="1600"/>
              <a:t>- fuel made from fats and oils, such as soybean oil or canola oil. It is processed to be chemically the same as petroleum diesel. Meets the ASTM D975 specification for petroleum in the United States. Renewable diesel can be used as a replacement fuel or blended with any amount of petroleum diesel.</a:t>
            </a:r>
            <a:endParaRPr sz="1600"/>
          </a:p>
          <a:p>
            <a:pPr indent="0" lvl="0" marL="0" rtl="0" algn="l">
              <a:lnSpc>
                <a:spcPct val="90000"/>
              </a:lnSpc>
              <a:spcBef>
                <a:spcPts val="0"/>
              </a:spcBef>
              <a:spcAft>
                <a:spcPts val="0"/>
              </a:spcAft>
              <a:buClr>
                <a:schemeClr val="dk1"/>
              </a:buClr>
              <a:buSzPts val="2000"/>
              <a:buNone/>
            </a:pPr>
            <a:r>
              <a:t/>
            </a:r>
            <a:endParaRPr sz="1800"/>
          </a:p>
          <a:p>
            <a:pPr indent="0" lvl="0" marL="0" rtl="0" algn="l">
              <a:lnSpc>
                <a:spcPct val="90000"/>
              </a:lnSpc>
              <a:spcBef>
                <a:spcPts val="0"/>
              </a:spcBef>
              <a:spcAft>
                <a:spcPts val="0"/>
              </a:spcAft>
              <a:buClr>
                <a:schemeClr val="dk1"/>
              </a:buClr>
              <a:buSzPts val="2000"/>
              <a:buNone/>
            </a:pPr>
            <a:r>
              <a:rPr b="1" lang="en-US" sz="1700"/>
              <a:t>Carbon Intensity </a:t>
            </a:r>
            <a:r>
              <a:rPr lang="en-US" sz="1700"/>
              <a:t>- measures total greenhouse gas emissions across the full life cycle of a fuel, from production to use.</a:t>
            </a:r>
            <a:endParaRPr sz="1700"/>
          </a:p>
          <a:p>
            <a:pPr indent="0" lvl="0" marL="0" rtl="0" algn="l">
              <a:lnSpc>
                <a:spcPct val="90000"/>
              </a:lnSpc>
              <a:spcBef>
                <a:spcPts val="0"/>
              </a:spcBef>
              <a:spcAft>
                <a:spcPts val="0"/>
              </a:spcAft>
              <a:buClr>
                <a:schemeClr val="dk1"/>
              </a:buClr>
              <a:buSzPts val="2000"/>
              <a:buNone/>
            </a:pPr>
            <a:r>
              <a:t/>
            </a:r>
            <a:endParaRPr sz="1800"/>
          </a:p>
          <a:p>
            <a:pPr indent="0" lvl="0" marL="0" rtl="0" algn="l">
              <a:lnSpc>
                <a:spcPct val="115000"/>
              </a:lnSpc>
              <a:spcBef>
                <a:spcPts val="0"/>
              </a:spcBef>
              <a:spcAft>
                <a:spcPts val="0"/>
              </a:spcAft>
              <a:buClr>
                <a:schemeClr val="dk1"/>
              </a:buClr>
              <a:buSzPts val="2000"/>
              <a:buNone/>
            </a:pPr>
            <a:r>
              <a:rPr b="1" lang="en-US" sz="1600"/>
              <a:t>Biogenic CO</a:t>
            </a:r>
            <a:r>
              <a:rPr b="1" baseline="-25000" lang="en-US" sz="1600"/>
              <a:t>2</a:t>
            </a:r>
            <a:r>
              <a:rPr b="1" lang="en-US" sz="1600"/>
              <a:t> Emissions </a:t>
            </a:r>
            <a:r>
              <a:rPr lang="en-US" sz="1600"/>
              <a:t>- are CO</a:t>
            </a:r>
            <a:r>
              <a:rPr baseline="-25000" lang="en-US" sz="1600"/>
              <a:t>2</a:t>
            </a:r>
            <a:r>
              <a:rPr lang="en-US" sz="1600"/>
              <a:t> emissions related to the natural carbon cycle, as well as those resulting from the combustion, harvest, combustion, digestion, fermentation, decomposition, or processing of biologically based materials.</a:t>
            </a:r>
            <a:r>
              <a:rPr i="1" lang="en-US" sz="1100"/>
              <a:t> </a:t>
            </a:r>
            <a:endParaRPr sz="1600"/>
          </a:p>
        </p:txBody>
      </p:sp>
      <p:sp>
        <p:nvSpPr>
          <p:cNvPr id="677" name="Google Shape;677;g34514c30686_1_3"/>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678" name="Google Shape;678;g34514c30686_1_3"/>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t>‹#›</a:t>
            </a:fld>
            <a:endParaRPr/>
          </a:p>
        </p:txBody>
      </p:sp>
      <p:pic>
        <p:nvPicPr>
          <p:cNvPr descr="Not equal sign icon on white background. (Provided by Getty Images)" id="679" name="Google Shape;679;g34514c30686_1_3"/>
          <p:cNvPicPr preferRelativeResize="0"/>
          <p:nvPr/>
        </p:nvPicPr>
        <p:blipFill rotWithShape="1">
          <a:blip r:embed="rId3">
            <a:alphaModFix/>
          </a:blip>
          <a:srcRect b="0" l="0" r="0" t="0"/>
          <a:stretch/>
        </p:blipFill>
        <p:spPr>
          <a:xfrm>
            <a:off x="2898275" y="433875"/>
            <a:ext cx="695752" cy="695752"/>
          </a:xfrm>
          <a:prstGeom prst="rect">
            <a:avLst/>
          </a:prstGeom>
          <a:noFill/>
          <a:ln>
            <a:noFill/>
          </a:ln>
        </p:spPr>
      </p:pic>
      <p:sp>
        <p:nvSpPr>
          <p:cNvPr id="680" name="Google Shape;680;g34514c30686_1_3"/>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g39ff65c7176_0_125"/>
          <p:cNvSpPr txBox="1"/>
          <p:nvPr>
            <p:ph type="title"/>
          </p:nvPr>
        </p:nvSpPr>
        <p:spPr>
          <a:xfrm>
            <a:off x="246400" y="529175"/>
            <a:ext cx="7334100" cy="699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Renewable Diesel in the Northeast is Growing</a:t>
            </a:r>
            <a:endParaRPr/>
          </a:p>
        </p:txBody>
      </p:sp>
      <p:sp>
        <p:nvSpPr>
          <p:cNvPr id="687" name="Google Shape;687;g39ff65c7176_0_125"/>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688" name="Google Shape;688;g39ff65c7176_0_125"/>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rgbClr val="000000"/>
              </a:buClr>
              <a:buSzPts val="800"/>
              <a:buFont typeface="Arial"/>
              <a:buNone/>
            </a:pPr>
            <a:fld id="{00000000-1234-1234-1234-123412341234}" type="slidenum">
              <a:rPr lang="en-US"/>
              <a:t>‹#›</a:t>
            </a:fld>
            <a:endParaRPr/>
          </a:p>
        </p:txBody>
      </p:sp>
      <p:pic>
        <p:nvPicPr>
          <p:cNvPr id="689" name="Google Shape;689;g39ff65c7176_0_125"/>
          <p:cNvPicPr preferRelativeResize="0"/>
          <p:nvPr/>
        </p:nvPicPr>
        <p:blipFill rotWithShape="1">
          <a:blip r:embed="rId3">
            <a:alphaModFix/>
          </a:blip>
          <a:srcRect b="0" l="0" r="0" t="0"/>
          <a:stretch/>
        </p:blipFill>
        <p:spPr>
          <a:xfrm>
            <a:off x="318125" y="1349025"/>
            <a:ext cx="6005124" cy="1089113"/>
          </a:xfrm>
          <a:prstGeom prst="rect">
            <a:avLst/>
          </a:prstGeom>
          <a:noFill/>
          <a:ln>
            <a:noFill/>
          </a:ln>
        </p:spPr>
      </p:pic>
      <p:sp>
        <p:nvSpPr>
          <p:cNvPr id="690" name="Google Shape;690;g39ff65c7176_0_125"/>
          <p:cNvSpPr/>
          <p:nvPr>
            <p:ph idx="2" type="pic"/>
          </p:nvPr>
        </p:nvSpPr>
        <p:spPr>
          <a:xfrm>
            <a:off x="-98750" y="0"/>
            <a:ext cx="10499700" cy="228900"/>
          </a:xfrm>
          <a:prstGeom prst="rect">
            <a:avLst/>
          </a:prstGeom>
          <a:solidFill>
            <a:srgbClr val="8DC63F"/>
          </a:solidFill>
          <a:ln cap="flat" cmpd="sng" w="9525">
            <a:solidFill>
              <a:schemeClr val="lt1"/>
            </a:solidFill>
            <a:prstDash val="solid"/>
            <a:round/>
            <a:headEnd len="sm" w="sm" type="none"/>
            <a:tailEnd len="sm" w="sm" type="none"/>
          </a:ln>
        </p:spPr>
      </p:sp>
      <p:pic>
        <p:nvPicPr>
          <p:cNvPr id="691" name="Google Shape;691;g39ff65c7176_0_125"/>
          <p:cNvPicPr preferRelativeResize="0"/>
          <p:nvPr/>
        </p:nvPicPr>
        <p:blipFill rotWithShape="1">
          <a:blip r:embed="rId4">
            <a:alphaModFix/>
          </a:blip>
          <a:srcRect b="0" l="0" r="0" t="0"/>
          <a:stretch/>
        </p:blipFill>
        <p:spPr>
          <a:xfrm>
            <a:off x="2424700" y="2598000"/>
            <a:ext cx="6719300" cy="1030262"/>
          </a:xfrm>
          <a:prstGeom prst="rect">
            <a:avLst/>
          </a:prstGeom>
          <a:noFill/>
          <a:ln>
            <a:noFill/>
          </a:ln>
        </p:spPr>
      </p:pic>
      <p:pic>
        <p:nvPicPr>
          <p:cNvPr id="692" name="Google Shape;692;g39ff65c7176_0_125"/>
          <p:cNvPicPr preferRelativeResize="0"/>
          <p:nvPr/>
        </p:nvPicPr>
        <p:blipFill rotWithShape="1">
          <a:blip r:embed="rId5">
            <a:alphaModFix/>
          </a:blip>
          <a:srcRect b="26456" l="3775" r="3913" t="26309"/>
          <a:stretch/>
        </p:blipFill>
        <p:spPr>
          <a:xfrm>
            <a:off x="318125" y="2651350"/>
            <a:ext cx="1685275" cy="862350"/>
          </a:xfrm>
          <a:prstGeom prst="rect">
            <a:avLst/>
          </a:prstGeom>
          <a:noFill/>
          <a:ln>
            <a:noFill/>
          </a:ln>
        </p:spPr>
      </p:pic>
      <p:pic>
        <p:nvPicPr>
          <p:cNvPr id="693" name="Google Shape;693;g39ff65c7176_0_125"/>
          <p:cNvPicPr preferRelativeResize="0"/>
          <p:nvPr/>
        </p:nvPicPr>
        <p:blipFill rotWithShape="1">
          <a:blip r:embed="rId6">
            <a:alphaModFix/>
          </a:blip>
          <a:srcRect b="39004" l="0" r="0" t="38915"/>
          <a:stretch/>
        </p:blipFill>
        <p:spPr>
          <a:xfrm>
            <a:off x="5676437" y="4172513"/>
            <a:ext cx="3074625" cy="524575"/>
          </a:xfrm>
          <a:prstGeom prst="rect">
            <a:avLst/>
          </a:prstGeom>
          <a:noFill/>
          <a:ln>
            <a:noFill/>
          </a:ln>
        </p:spPr>
      </p:pic>
      <p:pic>
        <p:nvPicPr>
          <p:cNvPr id="694" name="Google Shape;694;g39ff65c7176_0_125"/>
          <p:cNvPicPr preferRelativeResize="0"/>
          <p:nvPr/>
        </p:nvPicPr>
        <p:blipFill>
          <a:blip r:embed="rId7">
            <a:alphaModFix/>
          </a:blip>
          <a:stretch>
            <a:fillRect/>
          </a:stretch>
        </p:blipFill>
        <p:spPr>
          <a:xfrm>
            <a:off x="3822900" y="3919675"/>
            <a:ext cx="1498192" cy="10302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99" name="Shape 699"/>
        <p:cNvGrpSpPr/>
        <p:nvPr/>
      </p:nvGrpSpPr>
      <p:grpSpPr>
        <a:xfrm>
          <a:off x="0" y="0"/>
          <a:ext cx="0" cy="0"/>
          <a:chOff x="0" y="0"/>
          <a:chExt cx="0" cy="0"/>
        </a:xfrm>
      </p:grpSpPr>
      <p:sp>
        <p:nvSpPr>
          <p:cNvPr id="700" name="Google Shape;700;g39ff65c7176_0_106"/>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701" name="Google Shape;701;g39ff65c7176_0_106"/>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rgbClr val="000000"/>
              </a:buClr>
              <a:buSzPts val="800"/>
              <a:buFont typeface="Arial"/>
              <a:buNone/>
            </a:pPr>
            <a:fld id="{00000000-1234-1234-1234-123412341234}" type="slidenum">
              <a:rPr lang="en-US"/>
              <a:t>‹#›</a:t>
            </a:fld>
            <a:endParaRPr/>
          </a:p>
        </p:txBody>
      </p:sp>
      <p:sp>
        <p:nvSpPr>
          <p:cNvPr id="702" name="Google Shape;702;g39ff65c7176_0_106"/>
          <p:cNvSpPr/>
          <p:nvPr>
            <p:ph idx="2" type="pic"/>
          </p:nvPr>
        </p:nvSpPr>
        <p:spPr>
          <a:xfrm>
            <a:off x="-116700" y="0"/>
            <a:ext cx="10499700" cy="228900"/>
          </a:xfrm>
          <a:prstGeom prst="rect">
            <a:avLst/>
          </a:prstGeom>
          <a:solidFill>
            <a:srgbClr val="8DC63F"/>
          </a:solidFill>
          <a:ln cap="flat" cmpd="sng" w="9525">
            <a:solidFill>
              <a:schemeClr val="lt1"/>
            </a:solidFill>
            <a:prstDash val="solid"/>
            <a:round/>
            <a:headEnd len="sm" w="sm" type="none"/>
            <a:tailEnd len="sm" w="sm" type="none"/>
          </a:ln>
        </p:spPr>
      </p:sp>
      <p:pic>
        <p:nvPicPr>
          <p:cNvPr id="703" name="Google Shape;703;g39ff65c7176_0_106"/>
          <p:cNvPicPr preferRelativeResize="0"/>
          <p:nvPr/>
        </p:nvPicPr>
        <p:blipFill>
          <a:blip r:embed="rId3">
            <a:alphaModFix/>
          </a:blip>
          <a:stretch>
            <a:fillRect/>
          </a:stretch>
        </p:blipFill>
        <p:spPr>
          <a:xfrm>
            <a:off x="4295981" y="539950"/>
            <a:ext cx="4556070" cy="4063600"/>
          </a:xfrm>
          <a:prstGeom prst="rect">
            <a:avLst/>
          </a:prstGeom>
          <a:noFill/>
          <a:ln>
            <a:noFill/>
          </a:ln>
        </p:spPr>
      </p:pic>
      <p:sp>
        <p:nvSpPr>
          <p:cNvPr id="704" name="Google Shape;704;g39ff65c7176_0_106"/>
          <p:cNvSpPr/>
          <p:nvPr/>
        </p:nvSpPr>
        <p:spPr>
          <a:xfrm rot="10800000">
            <a:off x="5591750" y="3950975"/>
            <a:ext cx="963000" cy="533700"/>
          </a:xfrm>
          <a:prstGeom prst="rightArrow">
            <a:avLst>
              <a:gd fmla="val 50000" name="adj1"/>
              <a:gd fmla="val 50000" name="adj2"/>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05" name="Google Shape;705;g39ff65c7176_0_106"/>
          <p:cNvPicPr preferRelativeResize="0"/>
          <p:nvPr/>
        </p:nvPicPr>
        <p:blipFill>
          <a:blip r:embed="rId4">
            <a:alphaModFix/>
          </a:blip>
          <a:stretch>
            <a:fillRect/>
          </a:stretch>
        </p:blipFill>
        <p:spPr>
          <a:xfrm>
            <a:off x="212475" y="517450"/>
            <a:ext cx="3699275" cy="410858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10" name="Shape 710"/>
        <p:cNvGrpSpPr/>
        <p:nvPr/>
      </p:nvGrpSpPr>
      <p:grpSpPr>
        <a:xfrm>
          <a:off x="0" y="0"/>
          <a:ext cx="0" cy="0"/>
          <a:chOff x="0" y="0"/>
          <a:chExt cx="0" cy="0"/>
        </a:xfrm>
      </p:grpSpPr>
      <p:sp>
        <p:nvSpPr>
          <p:cNvPr id="711" name="Google Shape;711;g39ff65c7176_0_116"/>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712" name="Google Shape;712;g39ff65c7176_0_116"/>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rgbClr val="000000"/>
              </a:buClr>
              <a:buSzPts val="800"/>
              <a:buFont typeface="Arial"/>
              <a:buNone/>
            </a:pPr>
            <a:fld id="{00000000-1234-1234-1234-123412341234}" type="slidenum">
              <a:rPr lang="en-US"/>
              <a:t>‹#›</a:t>
            </a:fld>
            <a:endParaRPr/>
          </a:p>
        </p:txBody>
      </p:sp>
      <p:sp>
        <p:nvSpPr>
          <p:cNvPr id="713" name="Google Shape;713;g39ff65c7176_0_116"/>
          <p:cNvSpPr/>
          <p:nvPr>
            <p:ph idx="2" type="pic"/>
          </p:nvPr>
        </p:nvSpPr>
        <p:spPr>
          <a:xfrm>
            <a:off x="-116700" y="0"/>
            <a:ext cx="10499700" cy="228900"/>
          </a:xfrm>
          <a:prstGeom prst="rect">
            <a:avLst/>
          </a:prstGeom>
          <a:solidFill>
            <a:srgbClr val="8DC63F"/>
          </a:solidFill>
          <a:ln cap="flat" cmpd="sng" w="9525">
            <a:solidFill>
              <a:schemeClr val="lt1"/>
            </a:solidFill>
            <a:prstDash val="solid"/>
            <a:round/>
            <a:headEnd len="sm" w="sm" type="none"/>
            <a:tailEnd len="sm" w="sm" type="none"/>
          </a:ln>
        </p:spPr>
      </p:sp>
      <p:pic>
        <p:nvPicPr>
          <p:cNvPr id="714" name="Google Shape;714;g39ff65c7176_0_116"/>
          <p:cNvPicPr preferRelativeResize="0"/>
          <p:nvPr/>
        </p:nvPicPr>
        <p:blipFill>
          <a:blip r:embed="rId3">
            <a:alphaModFix/>
          </a:blip>
          <a:stretch>
            <a:fillRect/>
          </a:stretch>
        </p:blipFill>
        <p:spPr>
          <a:xfrm>
            <a:off x="152400" y="481913"/>
            <a:ext cx="8839200" cy="4036912"/>
          </a:xfrm>
          <a:prstGeom prst="rect">
            <a:avLst/>
          </a:prstGeom>
          <a:noFill/>
          <a:ln>
            <a:noFill/>
          </a:ln>
        </p:spPr>
      </p:pic>
      <p:sp>
        <p:nvSpPr>
          <p:cNvPr id="715" name="Google Shape;715;g39ff65c7176_0_116"/>
          <p:cNvSpPr txBox="1"/>
          <p:nvPr>
            <p:ph idx="11" type="ftr"/>
          </p:nvPr>
        </p:nvSpPr>
        <p:spPr>
          <a:xfrm>
            <a:off x="3018622" y="4427713"/>
            <a:ext cx="2897400" cy="2745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400"/>
              <a:buNone/>
            </a:pPr>
            <a:r>
              <a:rPr lang="en-US"/>
              <a:t>Source: Alternative Fuels Data Center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0" name="Shape 720"/>
        <p:cNvGrpSpPr/>
        <p:nvPr/>
      </p:nvGrpSpPr>
      <p:grpSpPr>
        <a:xfrm>
          <a:off x="0" y="0"/>
          <a:ext cx="0" cy="0"/>
          <a:chOff x="0" y="0"/>
          <a:chExt cx="0" cy="0"/>
        </a:xfrm>
      </p:grpSpPr>
      <p:sp>
        <p:nvSpPr>
          <p:cNvPr id="721" name="Google Shape;721;g39ff65c7176_0_138"/>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722" name="Google Shape;722;g39ff65c7176_0_138"/>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rgbClr val="000000"/>
              </a:buClr>
              <a:buSzPts val="800"/>
              <a:buFont typeface="Arial"/>
              <a:buNone/>
            </a:pPr>
            <a:fld id="{00000000-1234-1234-1234-123412341234}" type="slidenum">
              <a:rPr lang="en-US"/>
              <a:t>‹#›</a:t>
            </a:fld>
            <a:endParaRPr/>
          </a:p>
        </p:txBody>
      </p:sp>
      <p:grpSp>
        <p:nvGrpSpPr>
          <p:cNvPr id="723" name="Google Shape;723;g39ff65c7176_0_138"/>
          <p:cNvGrpSpPr/>
          <p:nvPr/>
        </p:nvGrpSpPr>
        <p:grpSpPr>
          <a:xfrm>
            <a:off x="741150" y="967400"/>
            <a:ext cx="2571245" cy="3726417"/>
            <a:chOff x="1086096" y="283725"/>
            <a:chExt cx="2161800" cy="4093164"/>
          </a:xfrm>
        </p:grpSpPr>
        <p:sp>
          <p:nvSpPr>
            <p:cNvPr id="724" name="Google Shape;724;g39ff65c7176_0_138"/>
            <p:cNvSpPr/>
            <p:nvPr/>
          </p:nvSpPr>
          <p:spPr>
            <a:xfrm>
              <a:off x="1178650" y="283725"/>
              <a:ext cx="2030400" cy="4076400"/>
            </a:xfrm>
            <a:prstGeom prst="rect">
              <a:avLst/>
            </a:prstGeom>
            <a:solidFill>
              <a:srgbClr val="0B71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g39ff65c7176_0_138"/>
            <p:cNvSpPr/>
            <p:nvPr/>
          </p:nvSpPr>
          <p:spPr>
            <a:xfrm>
              <a:off x="1118224" y="341749"/>
              <a:ext cx="2048100" cy="2490600"/>
            </a:xfrm>
            <a:prstGeom prst="rect">
              <a:avLst/>
            </a:prstGeom>
            <a:solidFill>
              <a:srgbClr val="FFFFFF"/>
            </a:solidFill>
            <a:ln cap="flat" cmpd="sng" w="19050">
              <a:solidFill>
                <a:srgbClr val="0B77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g39ff65c7176_0_138"/>
            <p:cNvSpPr/>
            <p:nvPr/>
          </p:nvSpPr>
          <p:spPr>
            <a:xfrm>
              <a:off x="1225957" y="1660241"/>
              <a:ext cx="1815000" cy="6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solidFill>
                    <a:srgbClr val="0B7743"/>
                  </a:solidFill>
                  <a:latin typeface="Roboto Medium"/>
                  <a:ea typeface="Roboto Medium"/>
                  <a:cs typeface="Roboto Medium"/>
                  <a:sym typeface="Roboto Medium"/>
                </a:rPr>
                <a:t>Electric </a:t>
              </a:r>
              <a:endParaRPr sz="1500">
                <a:solidFill>
                  <a:srgbClr val="0B7743"/>
                </a:solidFill>
                <a:latin typeface="Roboto Medium"/>
                <a:ea typeface="Roboto Medium"/>
                <a:cs typeface="Roboto Medium"/>
                <a:sym typeface="Roboto Medium"/>
              </a:endParaRPr>
            </a:p>
          </p:txBody>
        </p:sp>
        <p:sp>
          <p:nvSpPr>
            <p:cNvPr id="727" name="Google Shape;727;g39ff65c7176_0_138"/>
            <p:cNvSpPr/>
            <p:nvPr/>
          </p:nvSpPr>
          <p:spPr>
            <a:xfrm>
              <a:off x="1225884" y="905780"/>
              <a:ext cx="1815000" cy="6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0B7743"/>
                  </a:solidFill>
                  <a:latin typeface="Roboto"/>
                  <a:ea typeface="Roboto"/>
                  <a:cs typeface="Roboto"/>
                  <a:sym typeface="Roboto"/>
                </a:rPr>
                <a:t>492 </a:t>
              </a:r>
              <a:r>
                <a:rPr b="1" lang="en-US" sz="1600">
                  <a:solidFill>
                    <a:srgbClr val="0B7743"/>
                  </a:solidFill>
                  <a:latin typeface="Roboto"/>
                  <a:ea typeface="Roboto"/>
                  <a:cs typeface="Roboto"/>
                  <a:sym typeface="Roboto"/>
                </a:rPr>
                <a:t>MT CO</a:t>
              </a:r>
              <a:r>
                <a:rPr b="1" baseline="-25000" lang="en-US" sz="1600">
                  <a:solidFill>
                    <a:srgbClr val="0B7743"/>
                  </a:solidFill>
                  <a:latin typeface="Roboto"/>
                  <a:ea typeface="Roboto"/>
                  <a:cs typeface="Roboto"/>
                  <a:sym typeface="Roboto"/>
                </a:rPr>
                <a:t>2</a:t>
              </a:r>
              <a:endParaRPr b="1" sz="4000">
                <a:solidFill>
                  <a:srgbClr val="0B7743"/>
                </a:solidFill>
                <a:latin typeface="Roboto"/>
                <a:ea typeface="Roboto"/>
                <a:cs typeface="Roboto"/>
                <a:sym typeface="Roboto"/>
              </a:endParaRPr>
            </a:p>
          </p:txBody>
        </p:sp>
        <p:sp>
          <p:nvSpPr>
            <p:cNvPr id="728" name="Google Shape;728;g39ff65c7176_0_138"/>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g39ff65c7176_0_138"/>
            <p:cNvSpPr/>
            <p:nvPr/>
          </p:nvSpPr>
          <p:spPr>
            <a:xfrm>
              <a:off x="1086096" y="3118989"/>
              <a:ext cx="2161800" cy="12579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rPr lang="en-US" sz="1300">
                  <a:solidFill>
                    <a:srgbClr val="FFFFFF"/>
                  </a:solidFill>
                  <a:latin typeface="Roboto"/>
                  <a:ea typeface="Roboto"/>
                  <a:cs typeface="Roboto"/>
                  <a:sym typeface="Roboto"/>
                </a:rPr>
                <a:t>Significant decarbonization</a:t>
              </a:r>
              <a:br>
                <a:rPr lang="en-US" sz="1300">
                  <a:solidFill>
                    <a:srgbClr val="FFFFFF"/>
                  </a:solidFill>
                  <a:latin typeface="Roboto"/>
                  <a:ea typeface="Roboto"/>
                  <a:cs typeface="Roboto"/>
                  <a:sym typeface="Roboto"/>
                </a:rPr>
              </a:br>
              <a:endParaRPr sz="1300">
                <a:solidFill>
                  <a:srgbClr val="FFFFFF"/>
                </a:solidFill>
                <a:latin typeface="Roboto"/>
                <a:ea typeface="Roboto"/>
                <a:cs typeface="Roboto"/>
                <a:sym typeface="Roboto"/>
              </a:endParaRPr>
            </a:p>
            <a:p>
              <a:pPr indent="0" lvl="0" marL="457200" rtl="0" algn="l">
                <a:lnSpc>
                  <a:spcPct val="115000"/>
                </a:lnSpc>
                <a:spcBef>
                  <a:spcPts val="0"/>
                </a:spcBef>
                <a:spcAft>
                  <a:spcPts val="0"/>
                </a:spcAft>
                <a:buNone/>
              </a:pPr>
              <a:r>
                <a:rPr lang="en-US" sz="1300">
                  <a:solidFill>
                    <a:srgbClr val="FFFFFF"/>
                  </a:solidFill>
                  <a:latin typeface="Roboto"/>
                  <a:ea typeface="Roboto"/>
                  <a:cs typeface="Roboto"/>
                  <a:sym typeface="Roboto"/>
                </a:rPr>
                <a:t>Zero tailpipe emissions</a:t>
              </a:r>
              <a:endParaRPr sz="1300">
                <a:solidFill>
                  <a:srgbClr val="FFFFFF"/>
                </a:solidFill>
                <a:latin typeface="Roboto"/>
                <a:ea typeface="Roboto"/>
                <a:cs typeface="Roboto"/>
                <a:sym typeface="Roboto"/>
              </a:endParaRPr>
            </a:p>
          </p:txBody>
        </p:sp>
      </p:grpSp>
      <p:grpSp>
        <p:nvGrpSpPr>
          <p:cNvPr id="730" name="Google Shape;730;g39ff65c7176_0_138"/>
          <p:cNvGrpSpPr/>
          <p:nvPr/>
        </p:nvGrpSpPr>
        <p:grpSpPr>
          <a:xfrm>
            <a:off x="3328581" y="967400"/>
            <a:ext cx="2486829" cy="3711155"/>
            <a:chOff x="1118224" y="283725"/>
            <a:chExt cx="2090826" cy="4076400"/>
          </a:xfrm>
        </p:grpSpPr>
        <p:sp>
          <p:nvSpPr>
            <p:cNvPr id="731" name="Google Shape;731;g39ff65c7176_0_138"/>
            <p:cNvSpPr/>
            <p:nvPr/>
          </p:nvSpPr>
          <p:spPr>
            <a:xfrm>
              <a:off x="1178650" y="283725"/>
              <a:ext cx="2030400" cy="4076400"/>
            </a:xfrm>
            <a:prstGeom prst="rect">
              <a:avLst/>
            </a:prstGeom>
            <a:solidFill>
              <a:srgbClr val="0B71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g39ff65c7176_0_138"/>
            <p:cNvSpPr/>
            <p:nvPr/>
          </p:nvSpPr>
          <p:spPr>
            <a:xfrm>
              <a:off x="1118224" y="341749"/>
              <a:ext cx="2048100" cy="2490600"/>
            </a:xfrm>
            <a:prstGeom prst="rect">
              <a:avLst/>
            </a:prstGeom>
            <a:solidFill>
              <a:srgbClr val="FFFFFF"/>
            </a:solidFill>
            <a:ln cap="flat" cmpd="sng" w="19050">
              <a:solidFill>
                <a:srgbClr val="0B77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g39ff65c7176_0_138"/>
            <p:cNvSpPr/>
            <p:nvPr/>
          </p:nvSpPr>
          <p:spPr>
            <a:xfrm>
              <a:off x="1225967" y="1660241"/>
              <a:ext cx="1815000" cy="6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solidFill>
                    <a:srgbClr val="0B7743"/>
                  </a:solidFill>
                  <a:latin typeface="Roboto Medium"/>
                  <a:ea typeface="Roboto Medium"/>
                  <a:cs typeface="Roboto Medium"/>
                  <a:sym typeface="Roboto Medium"/>
                </a:rPr>
                <a:t>Renewable diesel 100</a:t>
              </a:r>
              <a:endParaRPr sz="1500">
                <a:solidFill>
                  <a:srgbClr val="0B7743"/>
                </a:solidFill>
                <a:latin typeface="Roboto Medium"/>
                <a:ea typeface="Roboto Medium"/>
                <a:cs typeface="Roboto Medium"/>
                <a:sym typeface="Roboto Medium"/>
              </a:endParaRPr>
            </a:p>
          </p:txBody>
        </p:sp>
        <p:sp>
          <p:nvSpPr>
            <p:cNvPr id="734" name="Google Shape;734;g39ff65c7176_0_138"/>
            <p:cNvSpPr/>
            <p:nvPr/>
          </p:nvSpPr>
          <p:spPr>
            <a:xfrm>
              <a:off x="1225899" y="905786"/>
              <a:ext cx="1922700" cy="6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0B7743"/>
                  </a:solidFill>
                  <a:latin typeface="Roboto"/>
                  <a:ea typeface="Roboto"/>
                  <a:cs typeface="Roboto"/>
                  <a:sym typeface="Roboto"/>
                </a:rPr>
                <a:t>1,021 </a:t>
              </a:r>
              <a:r>
                <a:rPr b="1" lang="en-US" sz="1600">
                  <a:solidFill>
                    <a:srgbClr val="0B7743"/>
                  </a:solidFill>
                  <a:latin typeface="Roboto"/>
                  <a:ea typeface="Roboto"/>
                  <a:cs typeface="Roboto"/>
                  <a:sym typeface="Roboto"/>
                </a:rPr>
                <a:t>MT CO</a:t>
              </a:r>
              <a:r>
                <a:rPr b="1" baseline="-25000" lang="en-US" sz="1600">
                  <a:solidFill>
                    <a:srgbClr val="0B7743"/>
                  </a:solidFill>
                  <a:latin typeface="Roboto"/>
                  <a:ea typeface="Roboto"/>
                  <a:cs typeface="Roboto"/>
                  <a:sym typeface="Roboto"/>
                </a:rPr>
                <a:t>2</a:t>
              </a:r>
              <a:endParaRPr b="1" baseline="-25000" sz="4000">
                <a:solidFill>
                  <a:srgbClr val="0B7743"/>
                </a:solidFill>
                <a:latin typeface="Roboto"/>
                <a:ea typeface="Roboto"/>
                <a:cs typeface="Roboto"/>
                <a:sym typeface="Roboto"/>
              </a:endParaRPr>
            </a:p>
          </p:txBody>
        </p:sp>
        <p:sp>
          <p:nvSpPr>
            <p:cNvPr id="735" name="Google Shape;735;g39ff65c7176_0_138"/>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g39ff65c7176_0_138"/>
            <p:cNvSpPr/>
            <p:nvPr/>
          </p:nvSpPr>
          <p:spPr>
            <a:xfrm>
              <a:off x="1118266" y="3172455"/>
              <a:ext cx="2030400" cy="10854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rPr lang="en-US" sz="1300">
                  <a:solidFill>
                    <a:srgbClr val="FFFFFF"/>
                  </a:solidFill>
                  <a:latin typeface="Roboto"/>
                  <a:ea typeface="Roboto"/>
                  <a:cs typeface="Roboto"/>
                  <a:sym typeface="Roboto"/>
                </a:rPr>
                <a:t>Bridge fuel</a:t>
              </a:r>
              <a:br>
                <a:rPr lang="en-US" sz="1300">
                  <a:solidFill>
                    <a:srgbClr val="FFFFFF"/>
                  </a:solidFill>
                  <a:latin typeface="Roboto"/>
                  <a:ea typeface="Roboto"/>
                  <a:cs typeface="Roboto"/>
                  <a:sym typeface="Roboto"/>
                </a:rPr>
              </a:br>
              <a:endParaRPr sz="1300">
                <a:solidFill>
                  <a:srgbClr val="FFFFFF"/>
                </a:solidFill>
                <a:latin typeface="Roboto"/>
                <a:ea typeface="Roboto"/>
                <a:cs typeface="Roboto"/>
                <a:sym typeface="Roboto"/>
              </a:endParaRPr>
            </a:p>
            <a:p>
              <a:pPr indent="0" lvl="0" marL="457200" rtl="0" algn="l">
                <a:lnSpc>
                  <a:spcPct val="115000"/>
                </a:lnSpc>
                <a:spcBef>
                  <a:spcPts val="0"/>
                </a:spcBef>
                <a:spcAft>
                  <a:spcPts val="0"/>
                </a:spcAft>
                <a:buNone/>
              </a:pPr>
              <a:r>
                <a:rPr lang="en-US" sz="1300">
                  <a:solidFill>
                    <a:srgbClr val="FFFFFF"/>
                  </a:solidFill>
                  <a:latin typeface="Roboto"/>
                  <a:ea typeface="Roboto"/>
                  <a:cs typeface="Roboto"/>
                  <a:sym typeface="Roboto"/>
                </a:rPr>
                <a:t>Use existing equipment &amp; infrastructure</a:t>
              </a:r>
              <a:endParaRPr sz="1300">
                <a:solidFill>
                  <a:srgbClr val="FFFFFF"/>
                </a:solidFill>
                <a:latin typeface="Roboto"/>
                <a:ea typeface="Roboto"/>
                <a:cs typeface="Roboto"/>
                <a:sym typeface="Roboto"/>
              </a:endParaRPr>
            </a:p>
          </p:txBody>
        </p:sp>
      </p:grpSp>
      <p:grpSp>
        <p:nvGrpSpPr>
          <p:cNvPr id="737" name="Google Shape;737;g39ff65c7176_0_138"/>
          <p:cNvGrpSpPr/>
          <p:nvPr/>
        </p:nvGrpSpPr>
        <p:grpSpPr>
          <a:xfrm>
            <a:off x="5877800" y="967400"/>
            <a:ext cx="2486829" cy="3711155"/>
            <a:chOff x="1118224" y="283725"/>
            <a:chExt cx="2090826" cy="4076400"/>
          </a:xfrm>
        </p:grpSpPr>
        <p:sp>
          <p:nvSpPr>
            <p:cNvPr id="738" name="Google Shape;738;g39ff65c7176_0_138"/>
            <p:cNvSpPr/>
            <p:nvPr/>
          </p:nvSpPr>
          <p:spPr>
            <a:xfrm>
              <a:off x="1178650" y="283725"/>
              <a:ext cx="2030400" cy="4076400"/>
            </a:xfrm>
            <a:prstGeom prst="rect">
              <a:avLst/>
            </a:prstGeom>
            <a:solidFill>
              <a:srgbClr val="0B71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g39ff65c7176_0_138"/>
            <p:cNvSpPr/>
            <p:nvPr/>
          </p:nvSpPr>
          <p:spPr>
            <a:xfrm>
              <a:off x="1118224" y="341749"/>
              <a:ext cx="2048100" cy="2490600"/>
            </a:xfrm>
            <a:prstGeom prst="rect">
              <a:avLst/>
            </a:prstGeom>
            <a:solidFill>
              <a:srgbClr val="FFFFFF"/>
            </a:solidFill>
            <a:ln cap="flat" cmpd="sng" w="19050">
              <a:solidFill>
                <a:srgbClr val="0B77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g39ff65c7176_0_138"/>
            <p:cNvSpPr/>
            <p:nvPr/>
          </p:nvSpPr>
          <p:spPr>
            <a:xfrm>
              <a:off x="1225957" y="1660241"/>
              <a:ext cx="1815000" cy="60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solidFill>
                    <a:srgbClr val="0B7743"/>
                  </a:solidFill>
                  <a:latin typeface="Roboto Medium"/>
                  <a:ea typeface="Roboto Medium"/>
                  <a:cs typeface="Roboto Medium"/>
                  <a:sym typeface="Roboto Medium"/>
                </a:rPr>
                <a:t>Diesel</a:t>
              </a:r>
              <a:endParaRPr sz="1500">
                <a:solidFill>
                  <a:srgbClr val="0B7743"/>
                </a:solidFill>
                <a:latin typeface="Roboto Medium"/>
                <a:ea typeface="Roboto Medium"/>
                <a:cs typeface="Roboto Medium"/>
                <a:sym typeface="Roboto Medium"/>
              </a:endParaRPr>
            </a:p>
          </p:txBody>
        </p:sp>
        <p:sp>
          <p:nvSpPr>
            <p:cNvPr id="741" name="Google Shape;741;g39ff65c7176_0_138"/>
            <p:cNvSpPr/>
            <p:nvPr/>
          </p:nvSpPr>
          <p:spPr>
            <a:xfrm>
              <a:off x="1225884" y="905780"/>
              <a:ext cx="1815000" cy="6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0B7743"/>
                  </a:solidFill>
                  <a:latin typeface="Roboto"/>
                  <a:ea typeface="Roboto"/>
                  <a:cs typeface="Roboto"/>
                  <a:sym typeface="Roboto"/>
                </a:rPr>
                <a:t>2,560 </a:t>
              </a:r>
              <a:r>
                <a:rPr b="1" lang="en-US" sz="1600">
                  <a:solidFill>
                    <a:srgbClr val="0B7743"/>
                  </a:solidFill>
                  <a:latin typeface="Roboto"/>
                  <a:ea typeface="Roboto"/>
                  <a:cs typeface="Roboto"/>
                  <a:sym typeface="Roboto"/>
                </a:rPr>
                <a:t>MT CO</a:t>
              </a:r>
              <a:r>
                <a:rPr b="1" baseline="-25000" lang="en-US" sz="1600">
                  <a:solidFill>
                    <a:srgbClr val="0B7743"/>
                  </a:solidFill>
                  <a:latin typeface="Roboto"/>
                  <a:ea typeface="Roboto"/>
                  <a:cs typeface="Roboto"/>
                  <a:sym typeface="Roboto"/>
                </a:rPr>
                <a:t>2</a:t>
              </a:r>
              <a:endParaRPr b="1" sz="4000">
                <a:solidFill>
                  <a:srgbClr val="0B7743"/>
                </a:solidFill>
                <a:latin typeface="Roboto"/>
                <a:ea typeface="Roboto"/>
                <a:cs typeface="Roboto"/>
                <a:sym typeface="Roboto"/>
              </a:endParaRPr>
            </a:p>
          </p:txBody>
        </p:sp>
        <p:sp>
          <p:nvSpPr>
            <p:cNvPr id="742" name="Google Shape;742;g39ff65c7176_0_138"/>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g39ff65c7176_0_138"/>
            <p:cNvSpPr/>
            <p:nvPr/>
          </p:nvSpPr>
          <p:spPr>
            <a:xfrm>
              <a:off x="1118308" y="3172455"/>
              <a:ext cx="2030400" cy="10854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rPr lang="en-US" sz="1600">
                  <a:solidFill>
                    <a:srgbClr val="FFFFFF"/>
                  </a:solidFill>
                  <a:latin typeface="Roboto"/>
                  <a:ea typeface="Roboto"/>
                  <a:cs typeface="Roboto"/>
                  <a:sym typeface="Roboto"/>
                </a:rPr>
                <a:t>Conventional </a:t>
              </a:r>
              <a:endParaRPr sz="1500">
                <a:solidFill>
                  <a:srgbClr val="FFFFFF"/>
                </a:solidFill>
                <a:latin typeface="Roboto"/>
                <a:ea typeface="Roboto"/>
                <a:cs typeface="Roboto"/>
                <a:sym typeface="Roboto"/>
              </a:endParaRPr>
            </a:p>
          </p:txBody>
        </p:sp>
      </p:grpSp>
      <p:sp>
        <p:nvSpPr>
          <p:cNvPr id="744" name="Google Shape;744;g39ff65c7176_0_138"/>
          <p:cNvSpPr/>
          <p:nvPr/>
        </p:nvSpPr>
        <p:spPr>
          <a:xfrm>
            <a:off x="-93150" y="0"/>
            <a:ext cx="10394700" cy="274500"/>
          </a:xfrm>
          <a:prstGeom prst="rect">
            <a:avLst/>
          </a:prstGeom>
          <a:solidFill>
            <a:srgbClr val="0B774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5" name="Google Shape;745;g39ff65c7176_0_138"/>
          <p:cNvSpPr txBox="1"/>
          <p:nvPr/>
        </p:nvSpPr>
        <p:spPr>
          <a:xfrm>
            <a:off x="0" y="362350"/>
            <a:ext cx="4501800" cy="51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b="1" lang="en-US" sz="2400">
                <a:solidFill>
                  <a:schemeClr val="dk1"/>
                </a:solidFill>
              </a:rPr>
              <a:t>AFLEET Refuse Truck</a:t>
            </a:r>
            <a:endParaRPr/>
          </a:p>
        </p:txBody>
      </p:sp>
      <p:pic>
        <p:nvPicPr>
          <p:cNvPr id="746" name="Google Shape;746;g39ff65c7176_0_138"/>
          <p:cNvPicPr preferRelativeResize="0"/>
          <p:nvPr/>
        </p:nvPicPr>
        <p:blipFill rotWithShape="1">
          <a:blip r:embed="rId3">
            <a:alphaModFix/>
          </a:blip>
          <a:srcRect b="0" l="0" r="0" t="0"/>
          <a:stretch/>
        </p:blipFill>
        <p:spPr>
          <a:xfrm>
            <a:off x="3587409" y="417738"/>
            <a:ext cx="914400" cy="406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g36fcf19d1bd_2_21"/>
          <p:cNvSpPr txBox="1"/>
          <p:nvPr>
            <p:ph type="title"/>
          </p:nvPr>
        </p:nvSpPr>
        <p:spPr>
          <a:xfrm>
            <a:off x="246405" y="529177"/>
            <a:ext cx="5411400" cy="9942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Presentations</a:t>
            </a:r>
            <a:endParaRPr/>
          </a:p>
        </p:txBody>
      </p:sp>
      <p:sp>
        <p:nvSpPr>
          <p:cNvPr id="752" name="Google Shape;752;g36fcf19d1bd_2_21"/>
          <p:cNvSpPr txBox="1"/>
          <p:nvPr>
            <p:ph idx="1" type="body"/>
          </p:nvPr>
        </p:nvSpPr>
        <p:spPr>
          <a:xfrm>
            <a:off x="246400" y="1682401"/>
            <a:ext cx="8253600" cy="3142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000"/>
              </a:spcBef>
              <a:spcAft>
                <a:spcPts val="0"/>
              </a:spcAft>
              <a:buNone/>
            </a:pPr>
            <a:r>
              <a:rPr b="1" lang="en-US" sz="1600">
                <a:solidFill>
                  <a:srgbClr val="1F1F1F"/>
                </a:solidFill>
                <a:latin typeface="Roboto"/>
                <a:ea typeface="Roboto"/>
                <a:cs typeface="Roboto"/>
                <a:sym typeface="Roboto"/>
              </a:rPr>
              <a:t>Joe Natale, RenStar, LLC. </a:t>
            </a:r>
            <a:endParaRPr b="1" sz="1600">
              <a:solidFill>
                <a:srgbClr val="1F1F1F"/>
              </a:solidFill>
              <a:latin typeface="Roboto"/>
              <a:ea typeface="Roboto"/>
              <a:cs typeface="Roboto"/>
              <a:sym typeface="Roboto"/>
            </a:endParaRPr>
          </a:p>
          <a:p>
            <a:pPr indent="457200" lvl="0" marL="0" rtl="0" algn="l">
              <a:lnSpc>
                <a:spcPct val="115000"/>
              </a:lnSpc>
              <a:spcBef>
                <a:spcPts val="1000"/>
              </a:spcBef>
              <a:spcAft>
                <a:spcPts val="0"/>
              </a:spcAft>
              <a:buNone/>
            </a:pPr>
            <a:r>
              <a:rPr lang="en-US" sz="1600">
                <a:solidFill>
                  <a:srgbClr val="1F1F1F"/>
                </a:solidFill>
                <a:latin typeface="Roboto"/>
                <a:ea typeface="Roboto"/>
                <a:cs typeface="Roboto"/>
                <a:sym typeface="Roboto"/>
              </a:rPr>
              <a:t>joen@renstarllc.com</a:t>
            </a:r>
            <a:endParaRPr sz="1600">
              <a:solidFill>
                <a:srgbClr val="1F1F1F"/>
              </a:solidFill>
              <a:latin typeface="Roboto"/>
              <a:ea typeface="Roboto"/>
              <a:cs typeface="Roboto"/>
              <a:sym typeface="Roboto"/>
            </a:endParaRPr>
          </a:p>
          <a:p>
            <a:pPr indent="0" lvl="0" marL="0" rtl="0" algn="l">
              <a:lnSpc>
                <a:spcPct val="115000"/>
              </a:lnSpc>
              <a:spcBef>
                <a:spcPts val="1000"/>
              </a:spcBef>
              <a:spcAft>
                <a:spcPts val="0"/>
              </a:spcAft>
              <a:buNone/>
            </a:pPr>
            <a:r>
              <a:rPr b="1" lang="en-US" sz="1600">
                <a:solidFill>
                  <a:srgbClr val="1F1F1F"/>
                </a:solidFill>
                <a:latin typeface="Roboto"/>
                <a:ea typeface="Roboto"/>
                <a:cs typeface="Roboto"/>
                <a:sym typeface="Roboto"/>
              </a:rPr>
              <a:t>Matt Cota, Meadow Hill</a:t>
            </a:r>
            <a:endParaRPr b="1" sz="1600">
              <a:solidFill>
                <a:srgbClr val="1F1F1F"/>
              </a:solidFill>
              <a:latin typeface="Roboto"/>
              <a:ea typeface="Roboto"/>
              <a:cs typeface="Roboto"/>
              <a:sym typeface="Roboto"/>
            </a:endParaRPr>
          </a:p>
          <a:p>
            <a:pPr indent="457200" lvl="0" marL="0" rtl="0" algn="l">
              <a:lnSpc>
                <a:spcPct val="115000"/>
              </a:lnSpc>
              <a:spcBef>
                <a:spcPts val="1000"/>
              </a:spcBef>
              <a:spcAft>
                <a:spcPts val="0"/>
              </a:spcAft>
              <a:buNone/>
            </a:pPr>
            <a:r>
              <a:rPr lang="en-US" sz="1600">
                <a:solidFill>
                  <a:srgbClr val="1F1F1F"/>
                </a:solidFill>
                <a:latin typeface="Roboto"/>
                <a:ea typeface="Roboto"/>
                <a:cs typeface="Roboto"/>
                <a:sym typeface="Roboto"/>
              </a:rPr>
              <a:t>matt@meadowhillvt.com</a:t>
            </a:r>
            <a:endParaRPr sz="1600">
              <a:solidFill>
                <a:srgbClr val="1F1F1F"/>
              </a:solidFill>
              <a:latin typeface="Roboto"/>
              <a:ea typeface="Roboto"/>
              <a:cs typeface="Roboto"/>
              <a:sym typeface="Roboto"/>
            </a:endParaRPr>
          </a:p>
          <a:p>
            <a:pPr indent="0" lvl="0" marL="0" rtl="0" algn="l">
              <a:lnSpc>
                <a:spcPct val="115000"/>
              </a:lnSpc>
              <a:spcBef>
                <a:spcPts val="1000"/>
              </a:spcBef>
              <a:spcAft>
                <a:spcPts val="0"/>
              </a:spcAft>
              <a:buNone/>
            </a:pPr>
            <a:r>
              <a:rPr b="1" lang="en-US" sz="1600">
                <a:solidFill>
                  <a:srgbClr val="1F1F1F"/>
                </a:solidFill>
                <a:latin typeface="Roboto"/>
                <a:ea typeface="Roboto"/>
                <a:cs typeface="Roboto"/>
                <a:sym typeface="Roboto"/>
              </a:rPr>
              <a:t>Ken Jones, Retired Economic Research Analyst </a:t>
            </a:r>
            <a:endParaRPr b="1" sz="1600">
              <a:solidFill>
                <a:srgbClr val="1F1F1F"/>
              </a:solidFill>
              <a:latin typeface="Roboto"/>
              <a:ea typeface="Roboto"/>
              <a:cs typeface="Roboto"/>
              <a:sym typeface="Roboto"/>
            </a:endParaRPr>
          </a:p>
          <a:p>
            <a:pPr indent="0" lvl="0" marL="0" rtl="0" algn="l">
              <a:lnSpc>
                <a:spcPct val="115000"/>
              </a:lnSpc>
              <a:spcBef>
                <a:spcPts val="1000"/>
              </a:spcBef>
              <a:spcAft>
                <a:spcPts val="0"/>
              </a:spcAft>
              <a:buNone/>
            </a:pPr>
            <a:r>
              <a:rPr lang="en-US" sz="1600">
                <a:solidFill>
                  <a:srgbClr val="1F1F1F"/>
                </a:solidFill>
                <a:latin typeface="Roboto"/>
                <a:ea typeface="Roboto"/>
                <a:cs typeface="Roboto"/>
                <a:sym typeface="Roboto"/>
              </a:rPr>
              <a:t>	</a:t>
            </a:r>
            <a:endParaRPr sz="1600">
              <a:solidFill>
                <a:srgbClr val="1F1F1F"/>
              </a:solidFill>
              <a:latin typeface="Roboto"/>
              <a:ea typeface="Roboto"/>
              <a:cs typeface="Roboto"/>
              <a:sym typeface="Roboto"/>
            </a:endParaRPr>
          </a:p>
          <a:p>
            <a:pPr indent="0" lvl="0" marL="0" rtl="0" algn="l">
              <a:lnSpc>
                <a:spcPct val="115000"/>
              </a:lnSpc>
              <a:spcBef>
                <a:spcPts val="1000"/>
              </a:spcBef>
              <a:spcAft>
                <a:spcPts val="0"/>
              </a:spcAft>
              <a:buNone/>
            </a:pPr>
            <a:r>
              <a:rPr b="1" lang="en-US" sz="1600">
                <a:solidFill>
                  <a:srgbClr val="1F1F1F"/>
                </a:solidFill>
                <a:latin typeface="Roboto"/>
                <a:ea typeface="Roboto"/>
                <a:cs typeface="Roboto"/>
                <a:sym typeface="Roboto"/>
              </a:rPr>
              <a:t>Alex DePillis, Vermont Agency of Agriculture </a:t>
            </a:r>
            <a:endParaRPr b="1" sz="1600">
              <a:solidFill>
                <a:srgbClr val="1F1F1F"/>
              </a:solidFill>
              <a:latin typeface="Roboto"/>
              <a:ea typeface="Roboto"/>
              <a:cs typeface="Roboto"/>
              <a:sym typeface="Roboto"/>
            </a:endParaRPr>
          </a:p>
          <a:p>
            <a:pPr indent="0" lvl="0" marL="0" rtl="0" algn="l">
              <a:lnSpc>
                <a:spcPct val="115000"/>
              </a:lnSpc>
              <a:spcBef>
                <a:spcPts val="1000"/>
              </a:spcBef>
              <a:spcAft>
                <a:spcPts val="1000"/>
              </a:spcAft>
              <a:buNone/>
            </a:pPr>
            <a:r>
              <a:rPr b="1" lang="en-US" sz="1600">
                <a:solidFill>
                  <a:srgbClr val="1F1F1F"/>
                </a:solidFill>
                <a:latin typeface="Roboto"/>
                <a:ea typeface="Roboto"/>
                <a:cs typeface="Roboto"/>
                <a:sym typeface="Roboto"/>
              </a:rPr>
              <a:t>	</a:t>
            </a:r>
            <a:r>
              <a:rPr lang="en-US" sz="1600">
                <a:solidFill>
                  <a:srgbClr val="1F1F1F"/>
                </a:solidFill>
                <a:latin typeface="Roboto"/>
                <a:ea typeface="Roboto"/>
                <a:cs typeface="Roboto"/>
                <a:sym typeface="Roboto"/>
              </a:rPr>
              <a:t>Alex.DePillis@vermont.gov</a:t>
            </a:r>
            <a:endParaRPr sz="1600">
              <a:solidFill>
                <a:srgbClr val="1F1F1F"/>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pic>
        <p:nvPicPr>
          <p:cNvPr id="758" name="Google Shape;758;g36fcf19d1bd_2_0"/>
          <p:cNvPicPr preferRelativeResize="0"/>
          <p:nvPr/>
        </p:nvPicPr>
        <p:blipFill rotWithShape="1">
          <a:blip r:embed="rId3">
            <a:alphaModFix/>
          </a:blip>
          <a:srcRect b="0" l="0" r="0" t="30560"/>
          <a:stretch/>
        </p:blipFill>
        <p:spPr>
          <a:xfrm>
            <a:off x="0" y="228900"/>
            <a:ext cx="9436462" cy="4914601"/>
          </a:xfrm>
          <a:prstGeom prst="rect">
            <a:avLst/>
          </a:prstGeom>
          <a:noFill/>
          <a:ln>
            <a:noFill/>
          </a:ln>
        </p:spPr>
      </p:pic>
      <p:sp>
        <p:nvSpPr>
          <p:cNvPr id="759" name="Google Shape;759;g36fcf19d1bd_2_0"/>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760" name="Google Shape;760;g36fcf19d1bd_2_0"/>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rgbClr val="000000"/>
              </a:buClr>
              <a:buSzPts val="800"/>
              <a:buFont typeface="Arial"/>
              <a:buNone/>
            </a:pPr>
            <a:fld id="{00000000-1234-1234-1234-123412341234}" type="slidenum">
              <a:rPr lang="en-US"/>
              <a:t>‹#›</a:t>
            </a:fld>
            <a:endParaRPr/>
          </a:p>
        </p:txBody>
      </p:sp>
      <p:sp>
        <p:nvSpPr>
          <p:cNvPr id="761" name="Google Shape;761;g36fcf19d1bd_2_0"/>
          <p:cNvSpPr/>
          <p:nvPr>
            <p:ph idx="2" type="pic"/>
          </p:nvPr>
        </p:nvSpPr>
        <p:spPr>
          <a:xfrm>
            <a:off x="-98750" y="0"/>
            <a:ext cx="10499700" cy="228900"/>
          </a:xfrm>
          <a:prstGeom prst="rect">
            <a:avLst/>
          </a:prstGeom>
          <a:solidFill>
            <a:srgbClr val="8DC63F"/>
          </a:solidFill>
          <a:ln>
            <a:noFill/>
          </a:ln>
        </p:spPr>
      </p:sp>
      <p:cxnSp>
        <p:nvCxnSpPr>
          <p:cNvPr id="762" name="Google Shape;762;g36fcf19d1bd_2_0"/>
          <p:cNvCxnSpPr/>
          <p:nvPr/>
        </p:nvCxnSpPr>
        <p:spPr>
          <a:xfrm flipH="1" rot="10800000">
            <a:off x="4749800" y="315400"/>
            <a:ext cx="520200" cy="1399500"/>
          </a:xfrm>
          <a:prstGeom prst="straightConnector1">
            <a:avLst/>
          </a:prstGeom>
          <a:noFill/>
          <a:ln cap="flat" cmpd="sng" w="19050">
            <a:solidFill>
              <a:srgbClr val="C59626"/>
            </a:solidFill>
            <a:prstDash val="solid"/>
            <a:round/>
            <a:headEnd len="med" w="med" type="none"/>
            <a:tailEnd len="med" w="med" type="none"/>
          </a:ln>
        </p:spPr>
      </p:cxnSp>
      <p:cxnSp>
        <p:nvCxnSpPr>
          <p:cNvPr id="763" name="Google Shape;763;g36fcf19d1bd_2_0"/>
          <p:cNvCxnSpPr/>
          <p:nvPr/>
        </p:nvCxnSpPr>
        <p:spPr>
          <a:xfrm>
            <a:off x="4757125" y="1714900"/>
            <a:ext cx="505500" cy="234600"/>
          </a:xfrm>
          <a:prstGeom prst="straightConnector1">
            <a:avLst/>
          </a:prstGeom>
          <a:noFill/>
          <a:ln cap="flat" cmpd="sng" w="19050">
            <a:solidFill>
              <a:srgbClr val="C39625"/>
            </a:solidFill>
            <a:prstDash val="solid"/>
            <a:round/>
            <a:headEnd len="med" w="med" type="none"/>
            <a:tailEnd len="med" w="med" type="none"/>
          </a:ln>
        </p:spPr>
      </p:cxnSp>
      <p:pic>
        <p:nvPicPr>
          <p:cNvPr id="764" name="Google Shape;764;g36fcf19d1bd_2_0"/>
          <p:cNvPicPr preferRelativeResize="0"/>
          <p:nvPr/>
        </p:nvPicPr>
        <p:blipFill rotWithShape="1">
          <a:blip r:embed="rId4">
            <a:alphaModFix/>
          </a:blip>
          <a:srcRect b="43811" l="34360" r="20056" t="23140"/>
          <a:stretch/>
        </p:blipFill>
        <p:spPr>
          <a:xfrm>
            <a:off x="5248950" y="316825"/>
            <a:ext cx="1684274" cy="16281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15"/>
          <p:cNvSpPr txBox="1"/>
          <p:nvPr>
            <p:ph type="title"/>
          </p:nvPr>
        </p:nvSpPr>
        <p:spPr>
          <a:xfrm>
            <a:off x="246400" y="529175"/>
            <a:ext cx="4682700" cy="9951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Key Takeaways</a:t>
            </a:r>
            <a:endParaRPr/>
          </a:p>
        </p:txBody>
      </p:sp>
      <p:sp>
        <p:nvSpPr>
          <p:cNvPr id="770" name="Google Shape;770;p15"/>
          <p:cNvSpPr txBox="1"/>
          <p:nvPr>
            <p:ph idx="1" type="body"/>
          </p:nvPr>
        </p:nvSpPr>
        <p:spPr>
          <a:xfrm>
            <a:off x="246400" y="1565176"/>
            <a:ext cx="8253600" cy="3142200"/>
          </a:xfrm>
          <a:prstGeom prst="rect">
            <a:avLst/>
          </a:prstGeom>
          <a:noFill/>
          <a:ln>
            <a:noFill/>
          </a:ln>
        </p:spPr>
        <p:txBody>
          <a:bodyPr anchorCtr="0" anchor="t" bIns="0" lIns="0" spcFirstLastPara="1" rIns="0" wrap="square" tIns="0">
            <a:noAutofit/>
          </a:bodyPr>
          <a:lstStyle/>
          <a:p>
            <a:pPr indent="-152400" lvl="0" marL="171450" rtl="0" algn="l">
              <a:lnSpc>
                <a:spcPct val="90000"/>
              </a:lnSpc>
              <a:spcBef>
                <a:spcPts val="0"/>
              </a:spcBef>
              <a:spcAft>
                <a:spcPts val="0"/>
              </a:spcAft>
              <a:buClr>
                <a:schemeClr val="dk1"/>
              </a:buClr>
              <a:buSzPts val="1700"/>
              <a:buChar char="•"/>
            </a:pPr>
            <a:r>
              <a:rPr lang="en-US" sz="1500"/>
              <a:t>Renewable diesel group procurement - who holds that role? </a:t>
            </a:r>
            <a:endParaRPr sz="1500"/>
          </a:p>
          <a:p>
            <a:pPr indent="-323850" lvl="1" marL="914400" rtl="0" algn="l">
              <a:lnSpc>
                <a:spcPct val="90000"/>
              </a:lnSpc>
              <a:spcBef>
                <a:spcPts val="0"/>
              </a:spcBef>
              <a:spcAft>
                <a:spcPts val="0"/>
              </a:spcAft>
              <a:buSzPts val="1500"/>
              <a:buChar char="•"/>
            </a:pPr>
            <a:r>
              <a:rPr lang="en-US" sz="1500"/>
              <a:t>Regional LCFS? Someone from the State air agencies </a:t>
            </a:r>
            <a:endParaRPr sz="1500"/>
          </a:p>
          <a:p>
            <a:pPr indent="0" lvl="0" marL="457200" rtl="0" algn="l">
              <a:lnSpc>
                <a:spcPct val="90000"/>
              </a:lnSpc>
              <a:spcBef>
                <a:spcPts val="0"/>
              </a:spcBef>
              <a:spcAft>
                <a:spcPts val="0"/>
              </a:spcAft>
              <a:buNone/>
            </a:pPr>
            <a:r>
              <a:t/>
            </a:r>
            <a:endParaRPr sz="1500"/>
          </a:p>
          <a:p>
            <a:pPr indent="-139700" lvl="0" marL="171450" rtl="0" algn="l">
              <a:lnSpc>
                <a:spcPct val="90000"/>
              </a:lnSpc>
              <a:spcBef>
                <a:spcPts val="0"/>
              </a:spcBef>
              <a:spcAft>
                <a:spcPts val="0"/>
              </a:spcAft>
              <a:buSzPts val="1500"/>
              <a:buChar char="•"/>
            </a:pPr>
            <a:r>
              <a:rPr lang="en-US" sz="1500"/>
              <a:t>Our states don’t have any formal mandates - creates challenges to sell to NE markets </a:t>
            </a:r>
            <a:endParaRPr sz="1500"/>
          </a:p>
          <a:p>
            <a:pPr indent="0" lvl="0" marL="457200" rtl="0" algn="l">
              <a:lnSpc>
                <a:spcPct val="90000"/>
              </a:lnSpc>
              <a:spcBef>
                <a:spcPts val="0"/>
              </a:spcBef>
              <a:spcAft>
                <a:spcPts val="0"/>
              </a:spcAft>
              <a:buNone/>
            </a:pPr>
            <a:r>
              <a:t/>
            </a:r>
            <a:endParaRPr sz="1500"/>
          </a:p>
          <a:p>
            <a:pPr indent="-139700" lvl="0" marL="171450" rtl="0" algn="l">
              <a:lnSpc>
                <a:spcPct val="90000"/>
              </a:lnSpc>
              <a:spcBef>
                <a:spcPts val="0"/>
              </a:spcBef>
              <a:spcAft>
                <a:spcPts val="0"/>
              </a:spcAft>
              <a:buSzPts val="1500"/>
              <a:buChar char="•"/>
            </a:pPr>
            <a:r>
              <a:rPr lang="en-US" sz="1500"/>
              <a:t>Agriculture sector can be part of the solution </a:t>
            </a:r>
            <a:endParaRPr sz="1500"/>
          </a:p>
          <a:p>
            <a:pPr indent="0" lvl="0" marL="0" rtl="0" algn="l">
              <a:lnSpc>
                <a:spcPct val="90000"/>
              </a:lnSpc>
              <a:spcBef>
                <a:spcPts val="0"/>
              </a:spcBef>
              <a:spcAft>
                <a:spcPts val="0"/>
              </a:spcAft>
              <a:buNone/>
            </a:pPr>
            <a:r>
              <a:t/>
            </a:r>
            <a:endParaRPr sz="1500"/>
          </a:p>
          <a:p>
            <a:pPr indent="-139700" lvl="0" marL="171450" rtl="0" algn="l">
              <a:lnSpc>
                <a:spcPct val="90000"/>
              </a:lnSpc>
              <a:spcBef>
                <a:spcPts val="0"/>
              </a:spcBef>
              <a:spcAft>
                <a:spcPts val="0"/>
              </a:spcAft>
              <a:buSzPts val="1500"/>
              <a:buChar char="•"/>
            </a:pPr>
            <a:r>
              <a:rPr lang="en-US" sz="1500"/>
              <a:t>RD will have the most impact in older vehicles </a:t>
            </a:r>
            <a:endParaRPr sz="15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16"/>
          <p:cNvSpPr txBox="1"/>
          <p:nvPr>
            <p:ph type="title"/>
          </p:nvPr>
        </p:nvSpPr>
        <p:spPr>
          <a:xfrm>
            <a:off x="464154" y="2115122"/>
            <a:ext cx="4971494" cy="908019"/>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lt1"/>
              </a:buClr>
              <a:buSzPts val="2800"/>
              <a:buFont typeface="Arial"/>
              <a:buNone/>
            </a:pPr>
            <a:r>
              <a:rPr lang="en-US"/>
              <a:t>Thank you</a:t>
            </a:r>
            <a:endParaRPr/>
          </a:p>
        </p:txBody>
      </p:sp>
      <p:sp>
        <p:nvSpPr>
          <p:cNvPr id="776" name="Google Shape;776;p16"/>
          <p:cNvSpPr txBox="1"/>
          <p:nvPr>
            <p:ph idx="1" type="body"/>
          </p:nvPr>
        </p:nvSpPr>
        <p:spPr>
          <a:xfrm>
            <a:off x="2665449" y="4262232"/>
            <a:ext cx="4968275" cy="42120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1400"/>
              <a:buNone/>
            </a:pPr>
            <a:r>
              <a:rPr lang="en-US"/>
              <a:t>Next session: Implementation</a:t>
            </a:r>
            <a:endParaRPr/>
          </a:p>
          <a:p>
            <a:pPr indent="0" lvl="0" marL="0" rtl="0" algn="l">
              <a:lnSpc>
                <a:spcPct val="90000"/>
              </a:lnSpc>
              <a:spcBef>
                <a:spcPts val="750"/>
              </a:spcBef>
              <a:spcAft>
                <a:spcPts val="0"/>
              </a:spcAft>
              <a:buClr>
                <a:schemeClr val="lt1"/>
              </a:buClr>
              <a:buSzPts val="1400"/>
              <a:buNone/>
            </a:pPr>
            <a:r>
              <a:rPr lang="en-US"/>
              <a:t>Wednesday, February 4</a:t>
            </a:r>
            <a:r>
              <a:rPr baseline="30000" lang="en-US"/>
              <a:t>th</a:t>
            </a:r>
            <a:r>
              <a:rPr lang="en-US"/>
              <a:t> Noon – 1:30PM</a:t>
            </a:r>
            <a:endParaRPr/>
          </a:p>
        </p:txBody>
      </p:sp>
      <p:sp>
        <p:nvSpPr>
          <p:cNvPr id="777" name="Google Shape;777;p16"/>
          <p:cNvSpPr txBox="1"/>
          <p:nvPr/>
        </p:nvSpPr>
        <p:spPr>
          <a:xfrm>
            <a:off x="553830" y="3372743"/>
            <a:ext cx="4968275" cy="62343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Peggy O'Neill-Vivanco:</a:t>
            </a:r>
            <a:r>
              <a:rPr b="0" i="0" lang="en-US" sz="1400" u="none" cap="none" strike="noStrike">
                <a:solidFill>
                  <a:srgbClr val="F2F2F2"/>
                </a:solidFill>
                <a:latin typeface="Arial"/>
                <a:ea typeface="Arial"/>
                <a:cs typeface="Arial"/>
                <a:sym typeface="Arial"/>
              </a:rPr>
              <a:t> </a:t>
            </a:r>
            <a:r>
              <a:rPr b="0" i="0" lang="en-US" sz="1400" u="sng" cap="none" strike="noStrike">
                <a:solidFill>
                  <a:srgbClr val="F2F2F2"/>
                </a:solidFill>
                <a:latin typeface="Arial"/>
                <a:ea typeface="Arial"/>
                <a:cs typeface="Arial"/>
                <a:sym typeface="Arial"/>
                <a:hlinkClick r:id="rId3">
                  <a:extLst>
                    <a:ext uri="{A12FA001-AC4F-418D-AE19-62706E023703}">
                      <ahyp:hlinkClr val="tx"/>
                    </a:ext>
                  </a:extLst>
                </a:hlinkClick>
              </a:rPr>
              <a:t>poneillv@uvm.edu</a:t>
            </a:r>
            <a:endParaRPr b="0" i="0" sz="1400" u="sng" cap="none" strike="noStrike">
              <a:solidFill>
                <a:srgbClr val="F2F2F2"/>
              </a:solidFill>
              <a:latin typeface="Arial"/>
              <a:ea typeface="Arial"/>
              <a:cs typeface="Arial"/>
              <a:sym typeface="Arial"/>
              <a:hlinkClick r:id="rId4">
                <a:extLst>
                  <a:ext uri="{A12FA001-AC4F-418D-AE19-62706E023703}">
                    <ahyp:hlinkClr val="tx"/>
                  </a:ext>
                </a:extLst>
              </a:hlinkClick>
            </a:endParaRPr>
          </a:p>
          <a:p>
            <a:pPr indent="0" lvl="0" marL="0" marR="0" rtl="0" algn="l">
              <a:lnSpc>
                <a:spcPct val="90000"/>
              </a:lnSpc>
              <a:spcBef>
                <a:spcPts val="75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Jon Gagn</a:t>
            </a:r>
            <a:r>
              <a:rPr b="0" i="0" lang="en-US" sz="1400" u="none" cap="none" strike="noStrike">
                <a:solidFill>
                  <a:srgbClr val="F2F2F2"/>
                </a:solidFill>
                <a:latin typeface="Arial"/>
                <a:ea typeface="Arial"/>
                <a:cs typeface="Arial"/>
                <a:sym typeface="Arial"/>
              </a:rPr>
              <a:t>e: </a:t>
            </a:r>
            <a:r>
              <a:rPr b="0" i="0" lang="en-US" sz="1400" u="sng" cap="none" strike="noStrike">
                <a:solidFill>
                  <a:srgbClr val="F2F2F2"/>
                </a:solidFill>
                <a:latin typeface="Arial"/>
                <a:ea typeface="Arial"/>
                <a:cs typeface="Arial"/>
                <a:sym typeface="Arial"/>
                <a:hlinkClick r:id="rId5">
                  <a:extLst>
                    <a:ext uri="{A12FA001-AC4F-418D-AE19-62706E023703}">
                      <ahyp:hlinkClr val="tx"/>
                    </a:ext>
                  </a:extLst>
                </a:hlinkClick>
              </a:rPr>
              <a:t>jgagne@gpcog.org</a:t>
            </a:r>
            <a:r>
              <a:rPr b="0" i="0" lang="en-US" sz="1400" u="none" cap="none" strike="noStrike">
                <a:solidFill>
                  <a:srgbClr val="F2F2F2"/>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750"/>
              </a:spcBef>
              <a:spcAft>
                <a:spcPts val="0"/>
              </a:spcAft>
              <a:buClr>
                <a:schemeClr val="lt1"/>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1" name="Shape 781"/>
        <p:cNvGrpSpPr/>
        <p:nvPr/>
      </p:nvGrpSpPr>
      <p:grpSpPr>
        <a:xfrm>
          <a:off x="0" y="0"/>
          <a:ext cx="0" cy="0"/>
          <a:chOff x="0" y="0"/>
          <a:chExt cx="0" cy="0"/>
        </a:xfrm>
      </p:grpSpPr>
      <p:sp>
        <p:nvSpPr>
          <p:cNvPr id="782" name="Google Shape;782;p17"/>
          <p:cNvSpPr txBox="1"/>
          <p:nvPr>
            <p:ph type="title"/>
          </p:nvPr>
        </p:nvSpPr>
        <p:spPr>
          <a:xfrm>
            <a:off x="246405" y="304893"/>
            <a:ext cx="5411445" cy="32575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Icon Library – Modes of Transportation</a:t>
            </a:r>
            <a:endParaRPr/>
          </a:p>
        </p:txBody>
      </p:sp>
      <p:pic>
        <p:nvPicPr>
          <p:cNvPr descr="A black and white drawing of a plane&#10;&#10;Description automatically generated" id="783" name="Google Shape;783;p17"/>
          <p:cNvPicPr preferRelativeResize="0"/>
          <p:nvPr/>
        </p:nvPicPr>
        <p:blipFill rotWithShape="1">
          <a:blip r:embed="rId3">
            <a:alphaModFix/>
          </a:blip>
          <a:srcRect b="0" l="0" r="0" t="0"/>
          <a:stretch/>
        </p:blipFill>
        <p:spPr>
          <a:xfrm>
            <a:off x="315951" y="860259"/>
            <a:ext cx="914400" cy="469900"/>
          </a:xfrm>
          <a:prstGeom prst="rect">
            <a:avLst/>
          </a:prstGeom>
          <a:noFill/>
          <a:ln>
            <a:noFill/>
          </a:ln>
        </p:spPr>
      </p:pic>
      <p:pic>
        <p:nvPicPr>
          <p:cNvPr descr="A black silhouette of a plane&#10;&#10;Description automatically generated" id="784" name="Google Shape;784;p17"/>
          <p:cNvPicPr preferRelativeResize="0"/>
          <p:nvPr/>
        </p:nvPicPr>
        <p:blipFill rotWithShape="1">
          <a:blip r:embed="rId4">
            <a:alphaModFix/>
          </a:blip>
          <a:srcRect b="0" l="0" r="0" t="0"/>
          <a:stretch/>
        </p:blipFill>
        <p:spPr>
          <a:xfrm>
            <a:off x="1527716" y="872959"/>
            <a:ext cx="914400" cy="457200"/>
          </a:xfrm>
          <a:prstGeom prst="rect">
            <a:avLst/>
          </a:prstGeom>
          <a:noFill/>
          <a:ln>
            <a:noFill/>
          </a:ln>
        </p:spPr>
      </p:pic>
      <p:pic>
        <p:nvPicPr>
          <p:cNvPr descr="A black and white ambulance&#10;&#10;Description automatically generated" id="785" name="Google Shape;785;p17"/>
          <p:cNvPicPr preferRelativeResize="0"/>
          <p:nvPr/>
        </p:nvPicPr>
        <p:blipFill rotWithShape="1">
          <a:blip r:embed="rId5">
            <a:alphaModFix/>
          </a:blip>
          <a:srcRect b="0" l="0" r="0" t="0"/>
          <a:stretch/>
        </p:blipFill>
        <p:spPr>
          <a:xfrm>
            <a:off x="2739481" y="822159"/>
            <a:ext cx="762000" cy="508000"/>
          </a:xfrm>
          <a:prstGeom prst="rect">
            <a:avLst/>
          </a:prstGeom>
          <a:noFill/>
          <a:ln>
            <a:noFill/>
          </a:ln>
        </p:spPr>
      </p:pic>
      <p:pic>
        <p:nvPicPr>
          <p:cNvPr descr="A black and white image of a truck&#10;&#10;Description automatically generated" id="786" name="Google Shape;786;p17"/>
          <p:cNvPicPr preferRelativeResize="0"/>
          <p:nvPr/>
        </p:nvPicPr>
        <p:blipFill rotWithShape="1">
          <a:blip r:embed="rId6">
            <a:alphaModFix/>
          </a:blip>
          <a:srcRect b="0" l="0" r="0" t="0"/>
          <a:stretch/>
        </p:blipFill>
        <p:spPr>
          <a:xfrm>
            <a:off x="3916910" y="974559"/>
            <a:ext cx="914400" cy="355600"/>
          </a:xfrm>
          <a:prstGeom prst="rect">
            <a:avLst/>
          </a:prstGeom>
          <a:noFill/>
          <a:ln>
            <a:noFill/>
          </a:ln>
        </p:spPr>
      </p:pic>
      <p:pic>
        <p:nvPicPr>
          <p:cNvPr descr="A black and white logo&#10;&#10;Description automatically generated" id="787" name="Google Shape;787;p17"/>
          <p:cNvPicPr preferRelativeResize="0"/>
          <p:nvPr/>
        </p:nvPicPr>
        <p:blipFill rotWithShape="1">
          <a:blip r:embed="rId7">
            <a:alphaModFix/>
          </a:blip>
          <a:srcRect b="0" l="0" r="0" t="0"/>
          <a:stretch/>
        </p:blipFill>
        <p:spPr>
          <a:xfrm>
            <a:off x="5246739" y="962938"/>
            <a:ext cx="914400" cy="355600"/>
          </a:xfrm>
          <a:prstGeom prst="rect">
            <a:avLst/>
          </a:prstGeom>
          <a:noFill/>
          <a:ln>
            <a:noFill/>
          </a:ln>
        </p:spPr>
      </p:pic>
      <p:pic>
        <p:nvPicPr>
          <p:cNvPr descr="A silhouette of a crane&#10;&#10;Description automatically generated" id="788" name="Google Shape;788;p17"/>
          <p:cNvPicPr preferRelativeResize="0"/>
          <p:nvPr/>
        </p:nvPicPr>
        <p:blipFill rotWithShape="1">
          <a:blip r:embed="rId8">
            <a:alphaModFix/>
          </a:blip>
          <a:srcRect b="0" l="0" r="0" t="0"/>
          <a:stretch/>
        </p:blipFill>
        <p:spPr>
          <a:xfrm>
            <a:off x="6507711" y="841209"/>
            <a:ext cx="914400" cy="469900"/>
          </a:xfrm>
          <a:prstGeom prst="rect">
            <a:avLst/>
          </a:prstGeom>
          <a:noFill/>
          <a:ln>
            <a:noFill/>
          </a:ln>
        </p:spPr>
      </p:pic>
      <p:pic>
        <p:nvPicPr>
          <p:cNvPr descr="A black and white bike&#10;&#10;Description automatically generated" id="789" name="Google Shape;789;p17"/>
          <p:cNvPicPr preferRelativeResize="0"/>
          <p:nvPr/>
        </p:nvPicPr>
        <p:blipFill rotWithShape="1">
          <a:blip r:embed="rId9">
            <a:alphaModFix/>
          </a:blip>
          <a:srcRect b="0" l="0" r="0" t="0"/>
          <a:stretch/>
        </p:blipFill>
        <p:spPr>
          <a:xfrm>
            <a:off x="7768684" y="803109"/>
            <a:ext cx="914400" cy="508000"/>
          </a:xfrm>
          <a:prstGeom prst="rect">
            <a:avLst/>
          </a:prstGeom>
          <a:noFill/>
          <a:ln>
            <a:noFill/>
          </a:ln>
        </p:spPr>
      </p:pic>
      <p:pic>
        <p:nvPicPr>
          <p:cNvPr id="790" name="Google Shape;790;p17"/>
          <p:cNvPicPr preferRelativeResize="0"/>
          <p:nvPr/>
        </p:nvPicPr>
        <p:blipFill rotWithShape="1">
          <a:blip r:embed="rId10">
            <a:alphaModFix/>
          </a:blip>
          <a:srcRect b="0" l="0" r="0" t="0"/>
          <a:stretch/>
        </p:blipFill>
        <p:spPr>
          <a:xfrm>
            <a:off x="315951" y="1681645"/>
            <a:ext cx="914400" cy="304800"/>
          </a:xfrm>
          <a:prstGeom prst="rect">
            <a:avLst/>
          </a:prstGeom>
          <a:noFill/>
          <a:ln>
            <a:noFill/>
          </a:ln>
        </p:spPr>
      </p:pic>
      <p:pic>
        <p:nvPicPr>
          <p:cNvPr id="791" name="Google Shape;791;p17"/>
          <p:cNvPicPr preferRelativeResize="0"/>
          <p:nvPr/>
        </p:nvPicPr>
        <p:blipFill rotWithShape="1">
          <a:blip r:embed="rId11">
            <a:alphaModFix/>
          </a:blip>
          <a:srcRect b="0" l="0" r="0" t="0"/>
          <a:stretch/>
        </p:blipFill>
        <p:spPr>
          <a:xfrm>
            <a:off x="1767746" y="1611795"/>
            <a:ext cx="434340" cy="457200"/>
          </a:xfrm>
          <a:prstGeom prst="rect">
            <a:avLst/>
          </a:prstGeom>
          <a:noFill/>
          <a:ln>
            <a:noFill/>
          </a:ln>
        </p:spPr>
      </p:pic>
      <p:pic>
        <p:nvPicPr>
          <p:cNvPr id="792" name="Google Shape;792;p17"/>
          <p:cNvPicPr preferRelativeResize="0"/>
          <p:nvPr/>
        </p:nvPicPr>
        <p:blipFill rotWithShape="1">
          <a:blip r:embed="rId12">
            <a:alphaModFix/>
          </a:blip>
          <a:srcRect b="0" l="0" r="0" t="0"/>
          <a:stretch/>
        </p:blipFill>
        <p:spPr>
          <a:xfrm>
            <a:off x="2841081" y="1560995"/>
            <a:ext cx="558800" cy="508000"/>
          </a:xfrm>
          <a:prstGeom prst="rect">
            <a:avLst/>
          </a:prstGeom>
          <a:noFill/>
          <a:ln>
            <a:noFill/>
          </a:ln>
        </p:spPr>
      </p:pic>
      <p:pic>
        <p:nvPicPr>
          <p:cNvPr id="793" name="Google Shape;793;p17"/>
          <p:cNvPicPr preferRelativeResize="0"/>
          <p:nvPr/>
        </p:nvPicPr>
        <p:blipFill rotWithShape="1">
          <a:blip r:embed="rId13">
            <a:alphaModFix/>
          </a:blip>
          <a:srcRect b="0" l="0" r="0" t="0"/>
          <a:stretch/>
        </p:blipFill>
        <p:spPr>
          <a:xfrm>
            <a:off x="3997592" y="1713395"/>
            <a:ext cx="753035" cy="355600"/>
          </a:xfrm>
          <a:prstGeom prst="rect">
            <a:avLst/>
          </a:prstGeom>
          <a:noFill/>
          <a:ln>
            <a:noFill/>
          </a:ln>
        </p:spPr>
      </p:pic>
      <p:pic>
        <p:nvPicPr>
          <p:cNvPr id="794" name="Google Shape;794;p17"/>
          <p:cNvPicPr preferRelativeResize="0"/>
          <p:nvPr/>
        </p:nvPicPr>
        <p:blipFill rotWithShape="1">
          <a:blip r:embed="rId14">
            <a:alphaModFix/>
          </a:blip>
          <a:srcRect b="0" l="0" r="0" t="0"/>
          <a:stretch/>
        </p:blipFill>
        <p:spPr>
          <a:xfrm>
            <a:off x="5246739" y="1656245"/>
            <a:ext cx="914400" cy="355600"/>
          </a:xfrm>
          <a:prstGeom prst="rect">
            <a:avLst/>
          </a:prstGeom>
          <a:noFill/>
          <a:ln>
            <a:noFill/>
          </a:ln>
        </p:spPr>
      </p:pic>
      <p:pic>
        <p:nvPicPr>
          <p:cNvPr id="795" name="Google Shape;795;p17"/>
          <p:cNvPicPr preferRelativeResize="0"/>
          <p:nvPr/>
        </p:nvPicPr>
        <p:blipFill rotWithShape="1">
          <a:blip r:embed="rId15">
            <a:alphaModFix/>
          </a:blip>
          <a:srcRect b="0" l="0" r="0" t="0"/>
          <a:stretch/>
        </p:blipFill>
        <p:spPr>
          <a:xfrm>
            <a:off x="6542001" y="1580045"/>
            <a:ext cx="845820" cy="469900"/>
          </a:xfrm>
          <a:prstGeom prst="rect">
            <a:avLst/>
          </a:prstGeom>
          <a:noFill/>
          <a:ln>
            <a:noFill/>
          </a:ln>
        </p:spPr>
      </p:pic>
      <p:pic>
        <p:nvPicPr>
          <p:cNvPr id="796" name="Google Shape;796;p17"/>
          <p:cNvPicPr preferRelativeResize="0"/>
          <p:nvPr/>
        </p:nvPicPr>
        <p:blipFill rotWithShape="1">
          <a:blip r:embed="rId16">
            <a:alphaModFix/>
          </a:blip>
          <a:srcRect b="0" l="0" r="0" t="0"/>
          <a:stretch/>
        </p:blipFill>
        <p:spPr>
          <a:xfrm>
            <a:off x="7768684" y="1541945"/>
            <a:ext cx="914400" cy="508000"/>
          </a:xfrm>
          <a:prstGeom prst="rect">
            <a:avLst/>
          </a:prstGeom>
          <a:noFill/>
          <a:ln>
            <a:noFill/>
          </a:ln>
        </p:spPr>
      </p:pic>
      <p:pic>
        <p:nvPicPr>
          <p:cNvPr id="797" name="Google Shape;797;p17"/>
          <p:cNvPicPr preferRelativeResize="0"/>
          <p:nvPr/>
        </p:nvPicPr>
        <p:blipFill rotWithShape="1">
          <a:blip r:embed="rId17">
            <a:alphaModFix/>
          </a:blip>
          <a:srcRect b="0" l="0" r="0" t="0"/>
          <a:stretch/>
        </p:blipFill>
        <p:spPr>
          <a:xfrm>
            <a:off x="350241" y="2315985"/>
            <a:ext cx="845820" cy="469900"/>
          </a:xfrm>
          <a:prstGeom prst="rect">
            <a:avLst/>
          </a:prstGeom>
          <a:noFill/>
          <a:ln>
            <a:noFill/>
          </a:ln>
        </p:spPr>
      </p:pic>
      <p:pic>
        <p:nvPicPr>
          <p:cNvPr id="798" name="Google Shape;798;p17"/>
          <p:cNvPicPr preferRelativeResize="0"/>
          <p:nvPr/>
        </p:nvPicPr>
        <p:blipFill rotWithShape="1">
          <a:blip r:embed="rId18">
            <a:alphaModFix/>
          </a:blip>
          <a:srcRect b="0" l="0" r="0" t="0"/>
          <a:stretch/>
        </p:blipFill>
        <p:spPr>
          <a:xfrm>
            <a:off x="3916910" y="2451510"/>
            <a:ext cx="914400" cy="313150"/>
          </a:xfrm>
          <a:prstGeom prst="rect">
            <a:avLst/>
          </a:prstGeom>
          <a:noFill/>
          <a:ln>
            <a:noFill/>
          </a:ln>
        </p:spPr>
      </p:pic>
      <p:pic>
        <p:nvPicPr>
          <p:cNvPr id="799" name="Google Shape;799;p17"/>
          <p:cNvPicPr preferRelativeResize="0"/>
          <p:nvPr/>
        </p:nvPicPr>
        <p:blipFill rotWithShape="1">
          <a:blip r:embed="rId19">
            <a:alphaModFix/>
          </a:blip>
          <a:srcRect b="0" l="0" r="0" t="0"/>
          <a:stretch/>
        </p:blipFill>
        <p:spPr>
          <a:xfrm>
            <a:off x="5437239" y="2402312"/>
            <a:ext cx="533400" cy="355600"/>
          </a:xfrm>
          <a:prstGeom prst="rect">
            <a:avLst/>
          </a:prstGeom>
          <a:noFill/>
          <a:ln>
            <a:noFill/>
          </a:ln>
        </p:spPr>
      </p:pic>
      <p:pic>
        <p:nvPicPr>
          <p:cNvPr id="800" name="Google Shape;800;p17"/>
          <p:cNvPicPr preferRelativeResize="0"/>
          <p:nvPr/>
        </p:nvPicPr>
        <p:blipFill rotWithShape="1">
          <a:blip r:embed="rId20">
            <a:alphaModFix/>
          </a:blip>
          <a:srcRect b="0" l="0" r="0" t="0"/>
          <a:stretch/>
        </p:blipFill>
        <p:spPr>
          <a:xfrm>
            <a:off x="6650022" y="2406961"/>
            <a:ext cx="629778" cy="359873"/>
          </a:xfrm>
          <a:prstGeom prst="rect">
            <a:avLst/>
          </a:prstGeom>
          <a:noFill/>
          <a:ln>
            <a:noFill/>
          </a:ln>
        </p:spPr>
      </p:pic>
      <p:pic>
        <p:nvPicPr>
          <p:cNvPr id="801" name="Google Shape;801;p17"/>
          <p:cNvPicPr preferRelativeResize="0"/>
          <p:nvPr/>
        </p:nvPicPr>
        <p:blipFill rotWithShape="1">
          <a:blip r:embed="rId21">
            <a:alphaModFix/>
          </a:blip>
          <a:srcRect b="0" l="0" r="0" t="0"/>
          <a:stretch/>
        </p:blipFill>
        <p:spPr>
          <a:xfrm>
            <a:off x="7768684" y="2451510"/>
            <a:ext cx="914400" cy="203200"/>
          </a:xfrm>
          <a:prstGeom prst="rect">
            <a:avLst/>
          </a:prstGeom>
          <a:noFill/>
          <a:ln>
            <a:noFill/>
          </a:ln>
        </p:spPr>
      </p:pic>
      <p:pic>
        <p:nvPicPr>
          <p:cNvPr id="802" name="Google Shape;802;p17"/>
          <p:cNvPicPr preferRelativeResize="0"/>
          <p:nvPr/>
        </p:nvPicPr>
        <p:blipFill rotWithShape="1">
          <a:blip r:embed="rId22">
            <a:alphaModFix/>
          </a:blip>
          <a:srcRect b="0" l="0" r="0" t="0"/>
          <a:stretch/>
        </p:blipFill>
        <p:spPr>
          <a:xfrm>
            <a:off x="1721889" y="2328561"/>
            <a:ext cx="558800" cy="438274"/>
          </a:xfrm>
          <a:prstGeom prst="rect">
            <a:avLst/>
          </a:prstGeom>
          <a:noFill/>
          <a:ln>
            <a:noFill/>
          </a:ln>
        </p:spPr>
      </p:pic>
      <p:pic>
        <p:nvPicPr>
          <p:cNvPr id="803" name="Google Shape;803;p17"/>
          <p:cNvPicPr preferRelativeResize="0"/>
          <p:nvPr/>
        </p:nvPicPr>
        <p:blipFill rotWithShape="1">
          <a:blip r:embed="rId23">
            <a:alphaModFix/>
          </a:blip>
          <a:srcRect b="0" l="0" r="0" t="0"/>
          <a:stretch/>
        </p:blipFill>
        <p:spPr>
          <a:xfrm>
            <a:off x="2691663" y="2373134"/>
            <a:ext cx="931403" cy="413957"/>
          </a:xfrm>
          <a:prstGeom prst="rect">
            <a:avLst/>
          </a:prstGeom>
          <a:noFill/>
          <a:ln>
            <a:noFill/>
          </a:ln>
        </p:spPr>
      </p:pic>
      <p:pic>
        <p:nvPicPr>
          <p:cNvPr id="804" name="Google Shape;804;p17"/>
          <p:cNvPicPr preferRelativeResize="0"/>
          <p:nvPr/>
        </p:nvPicPr>
        <p:blipFill rotWithShape="1">
          <a:blip r:embed="rId24">
            <a:alphaModFix/>
          </a:blip>
          <a:srcRect b="0" l="0" r="0" t="0"/>
          <a:stretch/>
        </p:blipFill>
        <p:spPr>
          <a:xfrm>
            <a:off x="401480" y="2991994"/>
            <a:ext cx="661600" cy="588089"/>
          </a:xfrm>
          <a:prstGeom prst="rect">
            <a:avLst/>
          </a:prstGeom>
          <a:noFill/>
          <a:ln>
            <a:noFill/>
          </a:ln>
        </p:spPr>
      </p:pic>
      <p:pic>
        <p:nvPicPr>
          <p:cNvPr id="805" name="Google Shape;805;p17"/>
          <p:cNvPicPr preferRelativeResize="0"/>
          <p:nvPr/>
        </p:nvPicPr>
        <p:blipFill rotWithShape="1">
          <a:blip r:embed="rId25">
            <a:alphaModFix/>
          </a:blip>
          <a:srcRect b="0" l="0" r="0" t="0"/>
          <a:stretch/>
        </p:blipFill>
        <p:spPr>
          <a:xfrm>
            <a:off x="1893476" y="3067521"/>
            <a:ext cx="182880" cy="457200"/>
          </a:xfrm>
          <a:prstGeom prst="rect">
            <a:avLst/>
          </a:prstGeom>
          <a:noFill/>
          <a:ln>
            <a:noFill/>
          </a:ln>
        </p:spPr>
      </p:pic>
      <p:pic>
        <p:nvPicPr>
          <p:cNvPr id="806" name="Google Shape;806;p17"/>
          <p:cNvPicPr preferRelativeResize="0"/>
          <p:nvPr/>
        </p:nvPicPr>
        <p:blipFill rotWithShape="1">
          <a:blip r:embed="rId26">
            <a:alphaModFix/>
          </a:blip>
          <a:srcRect b="0" l="0" r="0" t="0"/>
          <a:stretch/>
        </p:blipFill>
        <p:spPr>
          <a:xfrm>
            <a:off x="2739481" y="3042121"/>
            <a:ext cx="762000" cy="457200"/>
          </a:xfrm>
          <a:prstGeom prst="rect">
            <a:avLst/>
          </a:prstGeom>
          <a:noFill/>
          <a:ln>
            <a:noFill/>
          </a:ln>
        </p:spPr>
      </p:pic>
      <p:pic>
        <p:nvPicPr>
          <p:cNvPr id="807" name="Google Shape;807;p17"/>
          <p:cNvPicPr preferRelativeResize="0"/>
          <p:nvPr/>
        </p:nvPicPr>
        <p:blipFill rotWithShape="1">
          <a:blip r:embed="rId27">
            <a:alphaModFix/>
          </a:blip>
          <a:srcRect b="0" l="0" r="0" t="0"/>
          <a:stretch/>
        </p:blipFill>
        <p:spPr>
          <a:xfrm>
            <a:off x="3932676" y="3169121"/>
            <a:ext cx="882868" cy="355600"/>
          </a:xfrm>
          <a:prstGeom prst="rect">
            <a:avLst/>
          </a:prstGeom>
          <a:noFill/>
          <a:ln>
            <a:noFill/>
          </a:ln>
        </p:spPr>
      </p:pic>
      <p:pic>
        <p:nvPicPr>
          <p:cNvPr id="808" name="Google Shape;808;p17"/>
          <p:cNvPicPr preferRelativeResize="0"/>
          <p:nvPr/>
        </p:nvPicPr>
        <p:blipFill rotWithShape="1">
          <a:blip r:embed="rId28">
            <a:alphaModFix/>
          </a:blip>
          <a:srcRect b="0" l="0" r="0" t="0"/>
          <a:stretch/>
        </p:blipFill>
        <p:spPr>
          <a:xfrm>
            <a:off x="6507711" y="3202661"/>
            <a:ext cx="914400" cy="304800"/>
          </a:xfrm>
          <a:prstGeom prst="rect">
            <a:avLst/>
          </a:prstGeom>
          <a:noFill/>
          <a:ln>
            <a:noFill/>
          </a:ln>
        </p:spPr>
      </p:pic>
      <p:pic>
        <p:nvPicPr>
          <p:cNvPr id="809" name="Google Shape;809;p17"/>
          <p:cNvPicPr preferRelativeResize="0"/>
          <p:nvPr/>
        </p:nvPicPr>
        <p:blipFill rotWithShape="1">
          <a:blip r:embed="rId29">
            <a:alphaModFix/>
          </a:blip>
          <a:srcRect b="0" l="0" r="0" t="0"/>
          <a:stretch/>
        </p:blipFill>
        <p:spPr>
          <a:xfrm>
            <a:off x="7768684" y="3082838"/>
            <a:ext cx="914400" cy="406400"/>
          </a:xfrm>
          <a:prstGeom prst="rect">
            <a:avLst/>
          </a:prstGeom>
          <a:noFill/>
          <a:ln>
            <a:noFill/>
          </a:ln>
        </p:spPr>
      </p:pic>
      <p:pic>
        <p:nvPicPr>
          <p:cNvPr id="810" name="Google Shape;810;p17"/>
          <p:cNvPicPr preferRelativeResize="0"/>
          <p:nvPr/>
        </p:nvPicPr>
        <p:blipFill rotWithShape="1">
          <a:blip r:embed="rId30">
            <a:alphaModFix/>
          </a:blip>
          <a:srcRect b="0" l="0" r="0" t="0"/>
          <a:stretch/>
        </p:blipFill>
        <p:spPr>
          <a:xfrm>
            <a:off x="5246739" y="3115285"/>
            <a:ext cx="914400" cy="406400"/>
          </a:xfrm>
          <a:prstGeom prst="rect">
            <a:avLst/>
          </a:prstGeom>
          <a:noFill/>
          <a:ln>
            <a:noFill/>
          </a:ln>
        </p:spPr>
      </p:pic>
      <p:pic>
        <p:nvPicPr>
          <p:cNvPr id="811" name="Google Shape;811;p17"/>
          <p:cNvPicPr preferRelativeResize="0"/>
          <p:nvPr/>
        </p:nvPicPr>
        <p:blipFill rotWithShape="1">
          <a:blip r:embed="rId31">
            <a:alphaModFix/>
          </a:blip>
          <a:srcRect b="0" l="0" r="0" t="0"/>
          <a:stretch/>
        </p:blipFill>
        <p:spPr>
          <a:xfrm>
            <a:off x="315951" y="3848399"/>
            <a:ext cx="914400" cy="355600"/>
          </a:xfrm>
          <a:prstGeom prst="rect">
            <a:avLst/>
          </a:prstGeom>
          <a:noFill/>
          <a:ln>
            <a:noFill/>
          </a:ln>
        </p:spPr>
      </p:pic>
      <p:pic>
        <p:nvPicPr>
          <p:cNvPr id="812" name="Google Shape;812;p17"/>
          <p:cNvPicPr preferRelativeResize="0"/>
          <p:nvPr/>
        </p:nvPicPr>
        <p:blipFill rotWithShape="1">
          <a:blip r:embed="rId32">
            <a:alphaModFix/>
          </a:blip>
          <a:srcRect b="0" l="0" r="0" t="0"/>
          <a:stretch/>
        </p:blipFill>
        <p:spPr>
          <a:xfrm>
            <a:off x="3916910" y="3824789"/>
            <a:ext cx="914400" cy="355600"/>
          </a:xfrm>
          <a:prstGeom prst="rect">
            <a:avLst/>
          </a:prstGeom>
          <a:noFill/>
          <a:ln>
            <a:noFill/>
          </a:ln>
        </p:spPr>
      </p:pic>
      <p:pic>
        <p:nvPicPr>
          <p:cNvPr id="813" name="Google Shape;813;p17"/>
          <p:cNvPicPr preferRelativeResize="0"/>
          <p:nvPr/>
        </p:nvPicPr>
        <p:blipFill rotWithShape="1">
          <a:blip r:embed="rId33">
            <a:alphaModFix/>
          </a:blip>
          <a:srcRect b="0" l="0" r="0" t="0"/>
          <a:stretch/>
        </p:blipFill>
        <p:spPr>
          <a:xfrm>
            <a:off x="5246739" y="3810299"/>
            <a:ext cx="914400" cy="355600"/>
          </a:xfrm>
          <a:prstGeom prst="rect">
            <a:avLst/>
          </a:prstGeom>
          <a:noFill/>
          <a:ln>
            <a:noFill/>
          </a:ln>
        </p:spPr>
      </p:pic>
      <p:pic>
        <p:nvPicPr>
          <p:cNvPr id="814" name="Google Shape;814;p17"/>
          <p:cNvPicPr preferRelativeResize="0"/>
          <p:nvPr/>
        </p:nvPicPr>
        <p:blipFill rotWithShape="1">
          <a:blip r:embed="rId34">
            <a:alphaModFix/>
          </a:blip>
          <a:srcRect b="0" l="0" r="0" t="0"/>
          <a:stretch/>
        </p:blipFill>
        <p:spPr>
          <a:xfrm>
            <a:off x="6438855" y="3762000"/>
            <a:ext cx="1122645" cy="420992"/>
          </a:xfrm>
          <a:prstGeom prst="rect">
            <a:avLst/>
          </a:prstGeom>
          <a:noFill/>
          <a:ln>
            <a:noFill/>
          </a:ln>
        </p:spPr>
      </p:pic>
      <p:pic>
        <p:nvPicPr>
          <p:cNvPr id="815" name="Google Shape;815;p17"/>
          <p:cNvPicPr preferRelativeResize="0"/>
          <p:nvPr/>
        </p:nvPicPr>
        <p:blipFill rotWithShape="1">
          <a:blip r:embed="rId35">
            <a:alphaModFix/>
          </a:blip>
          <a:srcRect b="0" l="0" r="0" t="0"/>
          <a:stretch/>
        </p:blipFill>
        <p:spPr>
          <a:xfrm>
            <a:off x="2739480" y="3878623"/>
            <a:ext cx="861825" cy="287275"/>
          </a:xfrm>
          <a:prstGeom prst="rect">
            <a:avLst/>
          </a:prstGeom>
          <a:noFill/>
          <a:ln>
            <a:noFill/>
          </a:ln>
        </p:spPr>
      </p:pic>
      <p:pic>
        <p:nvPicPr>
          <p:cNvPr id="816" name="Google Shape;816;p17"/>
          <p:cNvPicPr preferRelativeResize="0"/>
          <p:nvPr/>
        </p:nvPicPr>
        <p:blipFill rotWithShape="1">
          <a:blip r:embed="rId36">
            <a:alphaModFix/>
          </a:blip>
          <a:srcRect b="0" l="0" r="0" t="0"/>
          <a:stretch/>
        </p:blipFill>
        <p:spPr>
          <a:xfrm>
            <a:off x="1545248" y="3875589"/>
            <a:ext cx="914400" cy="304800"/>
          </a:xfrm>
          <a:prstGeom prst="rect">
            <a:avLst/>
          </a:prstGeom>
          <a:noFill/>
          <a:ln>
            <a:noFill/>
          </a:ln>
        </p:spPr>
      </p:pic>
      <p:pic>
        <p:nvPicPr>
          <p:cNvPr id="817" name="Google Shape;817;p17"/>
          <p:cNvPicPr preferRelativeResize="0"/>
          <p:nvPr/>
        </p:nvPicPr>
        <p:blipFill rotWithShape="1">
          <a:blip r:embed="rId37">
            <a:alphaModFix/>
          </a:blip>
          <a:srcRect b="0" l="0" r="0" t="0"/>
          <a:stretch/>
        </p:blipFill>
        <p:spPr>
          <a:xfrm>
            <a:off x="7839216" y="3810299"/>
            <a:ext cx="914400" cy="355600"/>
          </a:xfrm>
          <a:prstGeom prst="rect">
            <a:avLst/>
          </a:prstGeom>
          <a:noFill/>
          <a:ln>
            <a:noFill/>
          </a:ln>
        </p:spPr>
      </p:pic>
      <p:pic>
        <p:nvPicPr>
          <p:cNvPr id="818" name="Google Shape;818;p17"/>
          <p:cNvPicPr preferRelativeResize="0"/>
          <p:nvPr/>
        </p:nvPicPr>
        <p:blipFill rotWithShape="1">
          <a:blip r:embed="rId38">
            <a:alphaModFix/>
          </a:blip>
          <a:srcRect b="0" l="0" r="0" t="0"/>
          <a:stretch/>
        </p:blipFill>
        <p:spPr>
          <a:xfrm>
            <a:off x="479676" y="4412099"/>
            <a:ext cx="505208" cy="421007"/>
          </a:xfrm>
          <a:prstGeom prst="rect">
            <a:avLst/>
          </a:prstGeom>
          <a:noFill/>
          <a:ln>
            <a:noFill/>
          </a:ln>
        </p:spPr>
      </p:pic>
      <p:pic>
        <p:nvPicPr>
          <p:cNvPr id="819" name="Google Shape;819;p17"/>
          <p:cNvPicPr preferRelativeResize="0"/>
          <p:nvPr/>
        </p:nvPicPr>
        <p:blipFill rotWithShape="1">
          <a:blip r:embed="rId39">
            <a:alphaModFix/>
          </a:blip>
          <a:srcRect b="0" l="0" r="0" t="0"/>
          <a:stretch/>
        </p:blipFill>
        <p:spPr>
          <a:xfrm>
            <a:off x="3977587" y="4454957"/>
            <a:ext cx="793044" cy="396522"/>
          </a:xfrm>
          <a:prstGeom prst="rect">
            <a:avLst/>
          </a:prstGeom>
          <a:noFill/>
          <a:ln>
            <a:noFill/>
          </a:ln>
        </p:spPr>
      </p:pic>
      <p:pic>
        <p:nvPicPr>
          <p:cNvPr id="820" name="Google Shape;820;p17"/>
          <p:cNvPicPr preferRelativeResize="0"/>
          <p:nvPr/>
        </p:nvPicPr>
        <p:blipFill rotWithShape="1">
          <a:blip r:embed="rId40">
            <a:alphaModFix/>
          </a:blip>
          <a:srcRect b="0" l="0" r="0" t="0"/>
          <a:stretch/>
        </p:blipFill>
        <p:spPr>
          <a:xfrm>
            <a:off x="5387134" y="4407823"/>
            <a:ext cx="633610" cy="435607"/>
          </a:xfrm>
          <a:prstGeom prst="rect">
            <a:avLst/>
          </a:prstGeom>
          <a:noFill/>
          <a:ln>
            <a:noFill/>
          </a:ln>
        </p:spPr>
      </p:pic>
      <p:pic>
        <p:nvPicPr>
          <p:cNvPr id="821" name="Google Shape;821;p17"/>
          <p:cNvPicPr preferRelativeResize="0"/>
          <p:nvPr/>
        </p:nvPicPr>
        <p:blipFill rotWithShape="1">
          <a:blip r:embed="rId41">
            <a:alphaModFix/>
          </a:blip>
          <a:srcRect b="0" l="0" r="0" t="0"/>
          <a:stretch/>
        </p:blipFill>
        <p:spPr>
          <a:xfrm>
            <a:off x="2772375" y="4507730"/>
            <a:ext cx="759186" cy="337416"/>
          </a:xfrm>
          <a:prstGeom prst="rect">
            <a:avLst/>
          </a:prstGeom>
          <a:noFill/>
          <a:ln>
            <a:noFill/>
          </a:ln>
        </p:spPr>
      </p:pic>
      <p:pic>
        <p:nvPicPr>
          <p:cNvPr id="822" name="Google Shape;822;p17"/>
          <p:cNvPicPr preferRelativeResize="0"/>
          <p:nvPr/>
        </p:nvPicPr>
        <p:blipFill rotWithShape="1">
          <a:blip r:embed="rId42">
            <a:alphaModFix/>
          </a:blip>
          <a:srcRect b="0" l="0" r="0" t="0"/>
          <a:stretch/>
        </p:blipFill>
        <p:spPr>
          <a:xfrm>
            <a:off x="1626602" y="4504696"/>
            <a:ext cx="760424" cy="337966"/>
          </a:xfrm>
          <a:prstGeom prst="rect">
            <a:avLst/>
          </a:prstGeom>
          <a:noFill/>
          <a:ln>
            <a:noFill/>
          </a:ln>
        </p:spPr>
      </p:pic>
      <p:pic>
        <p:nvPicPr>
          <p:cNvPr descr="A picture containing text, clipart&#10;&#10;Description automatically generated" id="823" name="Google Shape;823;p17"/>
          <p:cNvPicPr preferRelativeResize="0"/>
          <p:nvPr/>
        </p:nvPicPr>
        <p:blipFill rotWithShape="1">
          <a:blip r:embed="rId43">
            <a:alphaModFix/>
          </a:blip>
          <a:srcRect b="0" l="0" r="0" t="0"/>
          <a:stretch/>
        </p:blipFill>
        <p:spPr>
          <a:xfrm>
            <a:off x="6701711" y="4410840"/>
            <a:ext cx="596931" cy="431822"/>
          </a:xfrm>
          <a:prstGeom prst="rect">
            <a:avLst/>
          </a:prstGeom>
          <a:noFill/>
          <a:ln>
            <a:noFill/>
          </a:ln>
        </p:spPr>
      </p:pic>
      <p:pic>
        <p:nvPicPr>
          <p:cNvPr id="824" name="Google Shape;824;p17"/>
          <p:cNvPicPr preferRelativeResize="0"/>
          <p:nvPr/>
        </p:nvPicPr>
        <p:blipFill rotWithShape="1">
          <a:blip r:embed="rId44">
            <a:alphaModFix/>
          </a:blip>
          <a:srcRect b="0" l="0" r="0" t="0"/>
          <a:stretch/>
        </p:blipFill>
        <p:spPr>
          <a:xfrm>
            <a:off x="7933811" y="4495923"/>
            <a:ext cx="723809" cy="35555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28" name="Shape 828"/>
        <p:cNvGrpSpPr/>
        <p:nvPr/>
      </p:nvGrpSpPr>
      <p:grpSpPr>
        <a:xfrm>
          <a:off x="0" y="0"/>
          <a:ext cx="0" cy="0"/>
          <a:chOff x="0" y="0"/>
          <a:chExt cx="0" cy="0"/>
        </a:xfrm>
      </p:grpSpPr>
      <p:sp>
        <p:nvSpPr>
          <p:cNvPr id="829" name="Google Shape;829;p18"/>
          <p:cNvSpPr txBox="1"/>
          <p:nvPr>
            <p:ph type="title"/>
          </p:nvPr>
        </p:nvSpPr>
        <p:spPr>
          <a:xfrm>
            <a:off x="246405" y="304893"/>
            <a:ext cx="5411445" cy="32575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Icon Library – Fuels and Technologies</a:t>
            </a:r>
            <a:endParaRPr/>
          </a:p>
        </p:txBody>
      </p:sp>
      <p:pic>
        <p:nvPicPr>
          <p:cNvPr descr="Logo&#10;&#10;Description automatically generated" id="830" name="Google Shape;830;p18"/>
          <p:cNvPicPr preferRelativeResize="0"/>
          <p:nvPr/>
        </p:nvPicPr>
        <p:blipFill rotWithShape="1">
          <a:blip r:embed="rId3">
            <a:alphaModFix/>
          </a:blip>
          <a:srcRect b="0" l="0" r="0" t="0"/>
          <a:stretch/>
        </p:blipFill>
        <p:spPr>
          <a:xfrm>
            <a:off x="3350138" y="2911109"/>
            <a:ext cx="482582" cy="507981"/>
          </a:xfrm>
          <a:prstGeom prst="rect">
            <a:avLst/>
          </a:prstGeom>
          <a:noFill/>
          <a:ln>
            <a:noFill/>
          </a:ln>
        </p:spPr>
      </p:pic>
      <p:pic>
        <p:nvPicPr>
          <p:cNvPr descr="A black and white sign&#10;&#10;Description automatically generated with low confidence" id="831" name="Google Shape;831;p18"/>
          <p:cNvPicPr preferRelativeResize="0"/>
          <p:nvPr/>
        </p:nvPicPr>
        <p:blipFill rotWithShape="1">
          <a:blip r:embed="rId4">
            <a:alphaModFix/>
          </a:blip>
          <a:srcRect b="0" l="0" r="0" t="0"/>
          <a:stretch/>
        </p:blipFill>
        <p:spPr>
          <a:xfrm>
            <a:off x="6137003" y="1407672"/>
            <a:ext cx="482582" cy="507981"/>
          </a:xfrm>
          <a:prstGeom prst="rect">
            <a:avLst/>
          </a:prstGeom>
          <a:noFill/>
          <a:ln>
            <a:noFill/>
          </a:ln>
        </p:spPr>
      </p:pic>
      <p:pic>
        <p:nvPicPr>
          <p:cNvPr descr="Icon&#10;&#10;Description automatically generated" id="832" name="Google Shape;832;p18"/>
          <p:cNvPicPr preferRelativeResize="0"/>
          <p:nvPr/>
        </p:nvPicPr>
        <p:blipFill rotWithShape="1">
          <a:blip r:embed="rId5">
            <a:alphaModFix/>
          </a:blip>
          <a:srcRect b="0" l="0" r="0" t="0"/>
          <a:stretch/>
        </p:blipFill>
        <p:spPr>
          <a:xfrm>
            <a:off x="2459660" y="2908799"/>
            <a:ext cx="482582" cy="507981"/>
          </a:xfrm>
          <a:prstGeom prst="rect">
            <a:avLst/>
          </a:prstGeom>
          <a:noFill/>
          <a:ln>
            <a:noFill/>
          </a:ln>
        </p:spPr>
      </p:pic>
      <p:pic>
        <p:nvPicPr>
          <p:cNvPr descr="A picture containing clipart&#10;&#10;Description automatically generated" id="833" name="Google Shape;833;p18"/>
          <p:cNvPicPr preferRelativeResize="0"/>
          <p:nvPr/>
        </p:nvPicPr>
        <p:blipFill rotWithShape="1">
          <a:blip r:embed="rId6">
            <a:alphaModFix/>
          </a:blip>
          <a:srcRect b="0" l="0" r="0" t="0"/>
          <a:stretch/>
        </p:blipFill>
        <p:spPr>
          <a:xfrm>
            <a:off x="4317865" y="2908802"/>
            <a:ext cx="482582" cy="507981"/>
          </a:xfrm>
          <a:prstGeom prst="rect">
            <a:avLst/>
          </a:prstGeom>
          <a:noFill/>
          <a:ln>
            <a:noFill/>
          </a:ln>
        </p:spPr>
      </p:pic>
      <p:pic>
        <p:nvPicPr>
          <p:cNvPr descr="Icon&#10;&#10;Description automatically generated" id="834" name="Google Shape;834;p18"/>
          <p:cNvPicPr preferRelativeResize="0"/>
          <p:nvPr/>
        </p:nvPicPr>
        <p:blipFill rotWithShape="1">
          <a:blip r:embed="rId7">
            <a:alphaModFix/>
          </a:blip>
          <a:srcRect b="0" l="0" r="0" t="0"/>
          <a:stretch/>
        </p:blipFill>
        <p:spPr>
          <a:xfrm>
            <a:off x="7211185" y="2906489"/>
            <a:ext cx="482582" cy="507981"/>
          </a:xfrm>
          <a:prstGeom prst="rect">
            <a:avLst/>
          </a:prstGeom>
          <a:noFill/>
          <a:ln>
            <a:noFill/>
          </a:ln>
        </p:spPr>
      </p:pic>
      <p:pic>
        <p:nvPicPr>
          <p:cNvPr descr="Icon&#10;&#10;Description automatically generated" id="835" name="Google Shape;835;p18"/>
          <p:cNvPicPr preferRelativeResize="0"/>
          <p:nvPr/>
        </p:nvPicPr>
        <p:blipFill rotWithShape="1">
          <a:blip r:embed="rId8">
            <a:alphaModFix/>
          </a:blip>
          <a:srcRect b="0" l="0" r="0" t="0"/>
          <a:stretch/>
        </p:blipFill>
        <p:spPr>
          <a:xfrm>
            <a:off x="1531839" y="2908798"/>
            <a:ext cx="482582" cy="507981"/>
          </a:xfrm>
          <a:prstGeom prst="rect">
            <a:avLst/>
          </a:prstGeom>
          <a:noFill/>
          <a:ln>
            <a:noFill/>
          </a:ln>
        </p:spPr>
      </p:pic>
      <p:pic>
        <p:nvPicPr>
          <p:cNvPr descr="Icon&#10;&#10;Description automatically generated" id="836" name="Google Shape;836;p18"/>
          <p:cNvPicPr preferRelativeResize="0"/>
          <p:nvPr/>
        </p:nvPicPr>
        <p:blipFill rotWithShape="1">
          <a:blip r:embed="rId9">
            <a:alphaModFix/>
          </a:blip>
          <a:srcRect b="0" l="0" r="0" t="0"/>
          <a:stretch/>
        </p:blipFill>
        <p:spPr>
          <a:xfrm>
            <a:off x="6191803" y="2906490"/>
            <a:ext cx="482582" cy="507981"/>
          </a:xfrm>
          <a:prstGeom prst="rect">
            <a:avLst/>
          </a:prstGeom>
          <a:noFill/>
          <a:ln>
            <a:noFill/>
          </a:ln>
        </p:spPr>
      </p:pic>
      <p:pic>
        <p:nvPicPr>
          <p:cNvPr descr="A picture containing text, clipart&#10;&#10;Description automatically generated" id="837" name="Google Shape;837;p18"/>
          <p:cNvPicPr preferRelativeResize="0"/>
          <p:nvPr/>
        </p:nvPicPr>
        <p:blipFill rotWithShape="1">
          <a:blip r:embed="rId10">
            <a:alphaModFix/>
          </a:blip>
          <a:srcRect b="0" l="0" r="0" t="0"/>
          <a:stretch/>
        </p:blipFill>
        <p:spPr>
          <a:xfrm>
            <a:off x="5221230" y="1407672"/>
            <a:ext cx="482582" cy="507981"/>
          </a:xfrm>
          <a:prstGeom prst="rect">
            <a:avLst/>
          </a:prstGeom>
          <a:noFill/>
          <a:ln>
            <a:noFill/>
          </a:ln>
        </p:spPr>
      </p:pic>
      <p:pic>
        <p:nvPicPr>
          <p:cNvPr descr="Icon&#10;&#10;Description automatically generated" id="838" name="Google Shape;838;p18"/>
          <p:cNvPicPr preferRelativeResize="0"/>
          <p:nvPr/>
        </p:nvPicPr>
        <p:blipFill rotWithShape="1">
          <a:blip r:embed="rId11">
            <a:alphaModFix/>
          </a:blip>
          <a:srcRect b="0" l="0" r="0" t="0"/>
          <a:stretch/>
        </p:blipFill>
        <p:spPr>
          <a:xfrm>
            <a:off x="4222117" y="1410216"/>
            <a:ext cx="482582" cy="507981"/>
          </a:xfrm>
          <a:prstGeom prst="rect">
            <a:avLst/>
          </a:prstGeom>
          <a:noFill/>
          <a:ln>
            <a:noFill/>
          </a:ln>
        </p:spPr>
      </p:pic>
      <p:pic>
        <p:nvPicPr>
          <p:cNvPr descr="Icon&#10;&#10;Description automatically generated" id="839" name="Google Shape;839;p18"/>
          <p:cNvPicPr preferRelativeResize="0"/>
          <p:nvPr/>
        </p:nvPicPr>
        <p:blipFill rotWithShape="1">
          <a:blip r:embed="rId12">
            <a:alphaModFix/>
          </a:blip>
          <a:srcRect b="0" l="0" r="0" t="0"/>
          <a:stretch/>
        </p:blipFill>
        <p:spPr>
          <a:xfrm>
            <a:off x="3199813" y="1391363"/>
            <a:ext cx="482582" cy="507981"/>
          </a:xfrm>
          <a:prstGeom prst="rect">
            <a:avLst/>
          </a:prstGeom>
          <a:noFill/>
          <a:ln>
            <a:noFill/>
          </a:ln>
        </p:spPr>
      </p:pic>
      <p:pic>
        <p:nvPicPr>
          <p:cNvPr descr="Icon&#10;&#10;Description automatically generated" id="840" name="Google Shape;840;p18"/>
          <p:cNvPicPr preferRelativeResize="0"/>
          <p:nvPr/>
        </p:nvPicPr>
        <p:blipFill rotWithShape="1">
          <a:blip r:embed="rId13">
            <a:alphaModFix/>
          </a:blip>
          <a:srcRect b="0" l="0" r="0" t="0"/>
          <a:stretch/>
        </p:blipFill>
        <p:spPr>
          <a:xfrm>
            <a:off x="5250132" y="2906491"/>
            <a:ext cx="482582" cy="507981"/>
          </a:xfrm>
          <a:prstGeom prst="rect">
            <a:avLst/>
          </a:prstGeom>
          <a:noFill/>
          <a:ln>
            <a:noFill/>
          </a:ln>
        </p:spPr>
      </p:pic>
      <p:pic>
        <p:nvPicPr>
          <p:cNvPr descr="Company name&#10;&#10;Description automatically generated" id="841" name="Google Shape;841;p18"/>
          <p:cNvPicPr preferRelativeResize="0"/>
          <p:nvPr/>
        </p:nvPicPr>
        <p:blipFill rotWithShape="1">
          <a:blip r:embed="rId14">
            <a:alphaModFix/>
          </a:blip>
          <a:srcRect b="0" l="0" r="0" t="0"/>
          <a:stretch/>
        </p:blipFill>
        <p:spPr>
          <a:xfrm>
            <a:off x="7053333" y="1407672"/>
            <a:ext cx="482582" cy="507981"/>
          </a:xfrm>
          <a:prstGeom prst="rect">
            <a:avLst/>
          </a:prstGeom>
          <a:noFill/>
          <a:ln>
            <a:noFill/>
          </a:ln>
        </p:spPr>
      </p:pic>
      <p:pic>
        <p:nvPicPr>
          <p:cNvPr descr="A picture containing clipart&#10;&#10;Description automatically generated" id="842" name="Google Shape;842;p18"/>
          <p:cNvPicPr preferRelativeResize="0"/>
          <p:nvPr/>
        </p:nvPicPr>
        <p:blipFill rotWithShape="1">
          <a:blip r:embed="rId15">
            <a:alphaModFix/>
          </a:blip>
          <a:srcRect b="0" l="0" r="0" t="0"/>
          <a:stretch/>
        </p:blipFill>
        <p:spPr>
          <a:xfrm>
            <a:off x="1852256" y="1407672"/>
            <a:ext cx="914366" cy="50798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EERE">
      <a:dk1>
        <a:srgbClr val="000000"/>
      </a:dk1>
      <a:lt1>
        <a:srgbClr val="FFFFFF"/>
      </a:lt1>
      <a:dk2>
        <a:srgbClr val="5E6A71"/>
      </a:dk2>
      <a:lt2>
        <a:srgbClr val="C3C8C8"/>
      </a:lt2>
      <a:accent1>
        <a:srgbClr val="69BE28"/>
      </a:accent1>
      <a:accent2>
        <a:srgbClr val="007934"/>
      </a:accent2>
      <a:accent3>
        <a:srgbClr val="005B82"/>
      </a:accent3>
      <a:accent4>
        <a:srgbClr val="00A9E0"/>
      </a:accent4>
      <a:accent5>
        <a:srgbClr val="E37222"/>
      </a:accent5>
      <a:accent6>
        <a:srgbClr val="FECB00"/>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2025-05-06T18:00:37Z</dcterms:created>
  <dc:creator>Jonathan Gagne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965d95-ecc0-4720-b759-1f33c42ed7da_Enabled">
    <vt:lpwstr>true</vt:lpwstr>
  </property>
  <property fmtid="{D5CDD505-2E9C-101B-9397-08002B2CF9AE}" pid="3" name="MSIP_Label_95965d95-ecc0-4720-b759-1f33c42ed7da_SetDate">
    <vt:lpwstr>2024-02-16T19:13:32Z</vt:lpwstr>
  </property>
  <property fmtid="{D5CDD505-2E9C-101B-9397-08002B2CF9AE}" pid="4" name="MSIP_Label_95965d95-ecc0-4720-b759-1f33c42ed7da_Method">
    <vt:lpwstr>Standard</vt:lpwstr>
  </property>
  <property fmtid="{D5CDD505-2E9C-101B-9397-08002B2CF9AE}" pid="5" name="MSIP_Label_95965d95-ecc0-4720-b759-1f33c42ed7da_Name">
    <vt:lpwstr>General</vt:lpwstr>
  </property>
  <property fmtid="{D5CDD505-2E9C-101B-9397-08002B2CF9AE}" pid="6" name="MSIP_Label_95965d95-ecc0-4720-b759-1f33c42ed7da_SiteId">
    <vt:lpwstr>a0f29d7e-28cd-4f54-8442-7885aee7c080</vt:lpwstr>
  </property>
  <property fmtid="{D5CDD505-2E9C-101B-9397-08002B2CF9AE}" pid="7" name="MSIP_Label_95965d95-ecc0-4720-b759-1f33c42ed7da_ActionId">
    <vt:lpwstr>f3d6aef2-af24-41d0-ab20-927888b96abd</vt:lpwstr>
  </property>
  <property fmtid="{D5CDD505-2E9C-101B-9397-08002B2CF9AE}" pid="8" name="MSIP_Label_95965d95-ecc0-4720-b759-1f33c42ed7da_ContentBits">
    <vt:lpwstr>0</vt:lpwstr>
  </property>
  <property fmtid="{D5CDD505-2E9C-101B-9397-08002B2CF9AE}" pid="9" name="ContentTypeId">
    <vt:lpwstr>0x0101000E278B2319752B4FAFA6C5789DA7F356</vt:lpwstr>
  </property>
  <property fmtid="{D5CDD505-2E9C-101B-9397-08002B2CF9AE}" pid="10" name="MediaServiceImageTags">
    <vt:lpwstr/>
  </property>
</Properties>
</file>